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media/image21.jpg" ContentType="image/jp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58" r:id="rId1"/>
  </p:sldMasterIdLst>
  <p:notesMasterIdLst>
    <p:notesMasterId r:id="rId12"/>
  </p:notesMasterIdLst>
  <p:handoutMasterIdLst>
    <p:handoutMasterId r:id="rId13"/>
  </p:handoutMasterIdLst>
  <p:sldIdLst>
    <p:sldId id="365" r:id="rId2"/>
    <p:sldId id="2076136824" r:id="rId3"/>
    <p:sldId id="395" r:id="rId4"/>
    <p:sldId id="281" r:id="rId5"/>
    <p:sldId id="282" r:id="rId6"/>
    <p:sldId id="283" r:id="rId7"/>
    <p:sldId id="284" r:id="rId8"/>
    <p:sldId id="396" r:id="rId9"/>
    <p:sldId id="397" r:id="rId10"/>
    <p:sldId id="40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36">
          <p15:clr>
            <a:srgbClr val="A4A3A4"/>
          </p15:clr>
        </p15:guide>
        <p15:guide id="2" orient="horz" pos="391">
          <p15:clr>
            <a:srgbClr val="A4A3A4"/>
          </p15:clr>
        </p15:guide>
        <p15:guide id="3" orient="horz" pos="3975">
          <p15:clr>
            <a:srgbClr val="A4A3A4"/>
          </p15:clr>
        </p15:guide>
        <p15:guide id="4" orient="horz" pos="1030">
          <p15:clr>
            <a:srgbClr val="A4A3A4"/>
          </p15:clr>
        </p15:guide>
        <p15:guide id="5" pos="7312">
          <p15:clr>
            <a:srgbClr val="A4A3A4"/>
          </p15:clr>
        </p15:guide>
        <p15:guide id="6" pos="37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023C72"/>
    <a:srgbClr val="064884"/>
    <a:srgbClr val="075494"/>
    <a:srgbClr val="042F61"/>
    <a:srgbClr val="340FC2"/>
    <a:srgbClr val="2529C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864" autoAdjust="0"/>
    <p:restoredTop sz="94630" autoAdjust="0"/>
  </p:normalViewPr>
  <p:slideViewPr>
    <p:cSldViewPr snapToGrid="0" showGuides="1">
      <p:cViewPr>
        <p:scale>
          <a:sx n="110" d="100"/>
          <a:sy n="110" d="100"/>
        </p:scale>
        <p:origin x="1288" y="568"/>
      </p:cViewPr>
      <p:guideLst>
        <p:guide orient="horz" pos="936"/>
        <p:guide orient="horz" pos="391"/>
        <p:guide orient="horz" pos="3975"/>
        <p:guide orient="horz" pos="1030"/>
        <p:guide pos="7312"/>
        <p:guide pos="37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122" d="100"/>
          <a:sy n="122" d="100"/>
        </p:scale>
        <p:origin x="4914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 dirty="0"/>
          </a:p>
        </p:txBody>
      </p:sp>
      <p:sp>
        <p:nvSpPr>
          <p:cNvPr id="3" name="Pladsholder til dato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8F9E11-F642-4BF2-B4DC-AF7D35EA7551}" type="datetimeFigureOut">
              <a:rPr lang="da-DK" smtClean="0"/>
              <a:t>04.08.2025</a:t>
            </a:fld>
            <a:endParaRPr lang="da-DK" dirty="0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 dirty="0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A371A3-64EC-4735-8565-D99D7827967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4692714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jpeg>
</file>

<file path=ppt/media/image24.jpeg>
</file>

<file path=ppt/media/image26.jpeg>
</file>

<file path=ppt/media/image27.png>
</file>

<file path=ppt/media/image29.jpg>
</file>

<file path=ppt/media/image3.jpg>
</file>

<file path=ppt/media/image30.png>
</file>

<file path=ppt/media/image4.png>
</file>

<file path=ppt/media/image5.jp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72A38B-F9FA-4036-A084-652409E98F08}" type="datetimeFigureOut">
              <a:rPr lang="da-DK" smtClean="0"/>
              <a:t>04.08.2025</a:t>
            </a:fld>
            <a:endParaRPr lang="da-DK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a-DK" dirty="0"/>
              <a:t>Click to edit Master text styles</a:t>
            </a:r>
          </a:p>
          <a:p>
            <a:pPr lvl="1"/>
            <a:r>
              <a:rPr lang="da-DK" dirty="0"/>
              <a:t>Second level</a:t>
            </a:r>
          </a:p>
          <a:p>
            <a:pPr lvl="2"/>
            <a:r>
              <a:rPr lang="da-DK" dirty="0"/>
              <a:t>Third level</a:t>
            </a:r>
          </a:p>
          <a:p>
            <a:pPr lvl="3"/>
            <a:r>
              <a:rPr lang="da-DK" dirty="0"/>
              <a:t>Fourth level</a:t>
            </a:r>
          </a:p>
          <a:p>
            <a:pPr lvl="4"/>
            <a:r>
              <a:rPr lang="da-DK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436F85-577F-4A92-A47F-D540A2BCC821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378091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da-DK" smtClean="0"/>
              <a:t>1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1247839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da-DK" smtClean="0"/>
              <a:t>3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285309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da-DK" smtClean="0"/>
              <a:t>4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4915857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da-DK" smtClean="0"/>
              <a:t>5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6312886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da-DK" smtClean="0"/>
              <a:t>6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2280769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da-DK" smtClean="0"/>
              <a:t>7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9338326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da-DK" smtClean="0"/>
              <a:t>8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8927199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da-DK" smtClean="0"/>
              <a:t>9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784864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436F85-577F-4A92-A47F-D540A2BCC821}" type="slidenum">
              <a:rPr lang="da-DK" smtClean="0"/>
              <a:t>10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5724543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0.png"/><Relationship Id="rId2" Type="http://schemas.openxmlformats.org/officeDocument/2006/relationships/hyperlink" Target="http://www.designguide.ku.dk/ku/skabeloner/powerpoint/praesentationer/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hyperlink" Target="http://image.ku.dk/lightbox/211/13407586855728741badb20/" TargetMode="Externa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stor vens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6408000" tIns="360000" anchor="ctr" anchorCtr="0"/>
          <a:lstStyle>
            <a:lvl1pPr marL="0" indent="0" algn="l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 Klik på ikonet, hvis du vil udskifte billedet</a:t>
            </a:r>
          </a:p>
        </p:txBody>
      </p:sp>
      <p:sp>
        <p:nvSpPr>
          <p:cNvPr id="2" name="Titel 2"/>
          <p:cNvSpPr>
            <a:spLocks noGrp="1"/>
          </p:cNvSpPr>
          <p:nvPr>
            <p:ph type="ctrTitle"/>
          </p:nvPr>
        </p:nvSpPr>
        <p:spPr>
          <a:xfrm>
            <a:off x="0" y="691815"/>
            <a:ext cx="5959476" cy="5474035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3384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a-DK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9610733C-9034-4EF1-A134-C713BE098F55}" type="datetime1">
              <a:rPr lang="da-DK" smtClean="0"/>
              <a:t>04.08.2025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11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2" y="4053600"/>
            <a:ext cx="4946650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9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588962" y="3007285"/>
            <a:ext cx="4946649" cy="726435"/>
          </a:xfrm>
        </p:spPr>
        <p:txBody>
          <a:bodyPr rIns="0"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 dirty="0"/>
              <a:t>Klik for at tilføje undertitel</a:t>
            </a:r>
          </a:p>
        </p:txBody>
      </p:sp>
      <p:sp>
        <p:nvSpPr>
          <p:cNvPr id="12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587375" y="1020200"/>
            <a:ext cx="4946649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3829081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588963" y="1635125"/>
            <a:ext cx="11012487" cy="4675188"/>
          </a:xfrm>
          <a:blipFill>
            <a:blip r:embed="rId2"/>
            <a:stretch>
              <a:fillRect/>
            </a:stretch>
          </a:blipFill>
        </p:spPr>
        <p:txBody>
          <a:bodyPr lIns="0" tIns="2304000" rIns="0" anchor="t" anchorCtr="0"/>
          <a:lstStyle>
            <a:lvl1pPr marL="0" indent="0" algn="ct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4" y="620712"/>
            <a:ext cx="11012486" cy="865187"/>
          </a:xfrm>
        </p:spPr>
        <p:txBody>
          <a:bodyPr/>
          <a:lstStyle/>
          <a:p>
            <a:r>
              <a:rPr lang="da-DK" dirty="0"/>
              <a:t>Klik for at tilføje overskrift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854C8-09F9-49F3-9200-F6E55E50E9FD}" type="datetime1">
              <a:rPr lang="da-DK" smtClean="0"/>
              <a:t>04.08.2025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6191671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lle tekstlabel højre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tx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6243638" y="4903567"/>
            <a:ext cx="5948362" cy="1398808"/>
          </a:xfrm>
          <a:solidFill>
            <a:srgbClr val="A31D20">
              <a:alpha val="95000"/>
            </a:srgbClr>
          </a:solidFill>
        </p:spPr>
        <p:txBody>
          <a:bodyPr lIns="252000" tIns="144000" rIns="540000" bIns="144000"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tilføje tekst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F2C5F-F0E5-452B-A2F2-3EA33BA229B5}" type="datetime1">
              <a:rPr lang="da-DK" smtClean="0"/>
              <a:t>04.08.2025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5605502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lle tekstlabel venstre og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0" y="4903567"/>
            <a:ext cx="5948362" cy="1398808"/>
          </a:xfrm>
          <a:solidFill>
            <a:srgbClr val="A31D20">
              <a:alpha val="95000"/>
            </a:srgbClr>
          </a:solidFill>
        </p:spPr>
        <p:txBody>
          <a:bodyPr lIns="576000" tIns="144000" rIns="252000" bIns="144000"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Klik for at tilføje tekst</a:t>
            </a:r>
            <a:br>
              <a:rPr lang="da-DK" sz="2400" spc="100" dirty="0">
                <a:solidFill>
                  <a:schemeClr val="bg1"/>
                </a:solidFill>
                <a:latin typeface="+mj-lt"/>
                <a:cs typeface="Microsoft New Tai Lue"/>
              </a:rPr>
            </a:br>
            <a:r>
              <a:rPr lang="da-DK" dirty="0"/>
              <a:t>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46445-93A7-4948-90C3-5E545867631D}" type="datetime1">
              <a:rPr lang="da-DK" smtClean="0"/>
              <a:t>04.08.2025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0945602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or tekstlabel højre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DFD51-CB30-4E30-94A9-3C7B4B0535D6}" type="datetime1">
              <a:rPr lang="da-DK" smtClean="0"/>
              <a:t>04.08.2025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10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6243638" y="2036763"/>
            <a:ext cx="5948362" cy="4265612"/>
          </a:xfrm>
          <a:solidFill>
            <a:schemeClr val="accent1">
              <a:alpha val="95000"/>
            </a:schemeClr>
          </a:solidFill>
        </p:spPr>
        <p:txBody>
          <a:bodyPr lIns="252000" tIns="144000" rIns="540000" bIns="144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719138" indent="-357188">
              <a:defRPr>
                <a:solidFill>
                  <a:schemeClr val="bg1"/>
                </a:solidFill>
              </a:defRPr>
            </a:lvl2pPr>
            <a:lvl3pPr marL="719138" indent="-358775">
              <a:defRPr>
                <a:solidFill>
                  <a:schemeClr val="bg1"/>
                </a:solidFill>
              </a:defRPr>
            </a:lvl3pPr>
            <a:lvl4pPr marL="719138" indent="-358775">
              <a:defRPr>
                <a:solidFill>
                  <a:schemeClr val="bg1"/>
                </a:solidFill>
              </a:defRPr>
            </a:lvl4pPr>
            <a:lvl5pPr marL="719138" indent="-358775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</p:spTree>
    <p:extLst>
      <p:ext uri="{BB962C8B-B14F-4D97-AF65-F5344CB8AC3E}">
        <p14:creationId xmlns:p14="http://schemas.microsoft.com/office/powerpoint/2010/main" val="7580104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or tekstlabel venstre og bille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34851"/>
            <a:ext cx="12192000" cy="6523149"/>
          </a:xfrm>
          <a:blipFill>
            <a:blip r:embed="rId2"/>
            <a:stretch>
              <a:fillRect/>
            </a:stretch>
          </a:blipFill>
        </p:spPr>
        <p:txBody>
          <a:bodyPr lIns="6408000" tIns="360000" rIns="0" anchor="ctr" anchorCtr="0"/>
          <a:lstStyle>
            <a:lvl1pPr marL="0" indent="0" algn="l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 Klik på ikonet, hvis </a:t>
            </a:r>
            <a:br>
              <a:rPr lang="da-DK" dirty="0"/>
            </a:br>
            <a:r>
              <a:rPr lang="da-DK" dirty="0"/>
              <a:t>du vil udskifte billedet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E4329-2AA9-435B-BDB4-F4C3408B6DCE}" type="datetime1">
              <a:rPr lang="da-DK" smtClean="0"/>
              <a:t>04.08.2025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8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0" y="2036763"/>
            <a:ext cx="5948362" cy="4265612"/>
          </a:xfrm>
          <a:solidFill>
            <a:schemeClr val="accent1">
              <a:alpha val="95000"/>
            </a:schemeClr>
          </a:solidFill>
        </p:spPr>
        <p:txBody>
          <a:bodyPr lIns="576000" tIns="144000" rIns="252000" bIns="144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719138" indent="-358775">
              <a:defRPr>
                <a:solidFill>
                  <a:schemeClr val="bg1"/>
                </a:solidFill>
              </a:defRPr>
            </a:lvl2pPr>
            <a:lvl3pPr marL="719138" indent="-358775">
              <a:defRPr>
                <a:solidFill>
                  <a:schemeClr val="bg1"/>
                </a:solidFill>
              </a:defRPr>
            </a:lvl3pPr>
            <a:lvl4pPr marL="719138" indent="-358775">
              <a:defRPr>
                <a:solidFill>
                  <a:schemeClr val="bg1"/>
                </a:solidFill>
              </a:defRPr>
            </a:lvl4pPr>
            <a:lvl5pPr marL="719138" indent="-358775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</p:spTree>
    <p:extLst>
      <p:ext uri="{BB962C8B-B14F-4D97-AF65-F5344CB8AC3E}">
        <p14:creationId xmlns:p14="http://schemas.microsoft.com/office/powerpoint/2010/main" val="21472760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al-punktopstilling rø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64807-3496-47E8-915B-96DB96A167BC}" type="datetime1">
              <a:rPr lang="da-DK" smtClean="0"/>
              <a:t>04.08.2025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7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588963" y="620713"/>
            <a:ext cx="11012487" cy="5682589"/>
          </a:xfrm>
          <a:noFill/>
        </p:spPr>
        <p:txBody>
          <a:bodyPr lIns="0" tIns="0" rIns="0" bIns="0"/>
          <a:lstStyle>
            <a:lvl1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449263" indent="-449263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•"/>
              <a:defRPr lang="da-DK" sz="4800" b="0" kern="1200" cap="all" spc="24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</p:spTree>
    <p:extLst>
      <p:ext uri="{BB962C8B-B14F-4D97-AF65-F5344CB8AC3E}">
        <p14:creationId xmlns:p14="http://schemas.microsoft.com/office/powerpoint/2010/main" val="19878392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t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kstfelt 8"/>
          <p:cNvSpPr txBox="1"/>
          <p:nvPr userDrawn="1"/>
        </p:nvSpPr>
        <p:spPr>
          <a:xfrm>
            <a:off x="421280" y="612884"/>
            <a:ext cx="1167618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5000" b="1" dirty="0">
                <a:solidFill>
                  <a:schemeClr val="bg1"/>
                </a:solidFill>
              </a:rPr>
              <a:t>”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EB03B-DE17-4D8C-BE2B-1AD42424342D}" type="datetime1">
              <a:rPr lang="da-DK" smtClean="0"/>
              <a:t>04.08.2025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7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588963" y="1628775"/>
            <a:ext cx="11012487" cy="4114799"/>
          </a:xfrm>
          <a:noFill/>
        </p:spPr>
        <p:txBody>
          <a:bodyPr lIns="0" tIns="0" rIns="0" bIns="0" anchor="t" anchorCtr="0"/>
          <a:lstStyle>
            <a:lvl1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da-DK" sz="4800" b="1" kern="1200" cap="all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</p:txBody>
      </p:sp>
      <p:sp>
        <p:nvSpPr>
          <p:cNvPr id="8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2712" y="5934971"/>
            <a:ext cx="11019496" cy="367404"/>
          </a:xfrm>
        </p:spPr>
        <p:txBody>
          <a:bodyPr>
            <a:normAutofit/>
          </a:bodyPr>
          <a:lstStyle>
            <a:lvl1pPr marL="0" indent="0">
              <a:buNone/>
              <a:defRPr sz="2400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da-DK" dirty="0"/>
              <a:t>Navn, kilde</a:t>
            </a:r>
          </a:p>
        </p:txBody>
      </p:sp>
    </p:spTree>
    <p:extLst>
      <p:ext uri="{BB962C8B-B14F-4D97-AF65-F5344CB8AC3E}">
        <p14:creationId xmlns:p14="http://schemas.microsoft.com/office/powerpoint/2010/main" val="4142963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 spejlede tekst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554F7B-C476-4203-AE9B-5470D905B3E4}" type="datetime1">
              <a:rPr lang="da-DK" smtClean="0"/>
              <a:t>04.08.2025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9" name="Pladsholder til tekst 9"/>
          <p:cNvSpPr>
            <a:spLocks noGrp="1"/>
          </p:cNvSpPr>
          <p:nvPr>
            <p:ph type="body" sz="quarter" idx="15" hasCustomPrompt="1"/>
          </p:nvPr>
        </p:nvSpPr>
        <p:spPr>
          <a:xfrm>
            <a:off x="588964" y="1628775"/>
            <a:ext cx="5358535" cy="4674527"/>
          </a:xfrm>
          <a:noFill/>
        </p:spPr>
        <p:txBody>
          <a:bodyPr lIns="0" tIns="0" rIns="0" bIns="0"/>
          <a:lstStyle>
            <a:lvl1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r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1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</a:t>
            </a:r>
          </a:p>
        </p:txBody>
      </p:sp>
      <p:sp>
        <p:nvSpPr>
          <p:cNvPr id="10" name="Pladsholder til tekst 9"/>
          <p:cNvSpPr>
            <a:spLocks noGrp="1"/>
          </p:cNvSpPr>
          <p:nvPr>
            <p:ph type="body" sz="quarter" idx="16" hasCustomPrompt="1"/>
          </p:nvPr>
        </p:nvSpPr>
        <p:spPr>
          <a:xfrm>
            <a:off x="6244503" y="1628775"/>
            <a:ext cx="5356948" cy="4674527"/>
          </a:xfrm>
          <a:noFill/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None/>
              <a:defRPr lang="da-DK" sz="3600" b="0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a-DK" dirty="0"/>
              <a:t>Klik for at tilføje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Fjerde niveau</a:t>
            </a:r>
          </a:p>
          <a:p>
            <a:pPr lvl="4"/>
            <a:r>
              <a:rPr lang="da-DK" dirty="0"/>
              <a:t>Femte niveau </a:t>
            </a:r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588964" y="620714"/>
            <a:ext cx="11012486" cy="86359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da-DK" dirty="0"/>
              <a:t>Klik for at tilføje overskrift</a:t>
            </a:r>
          </a:p>
        </p:txBody>
      </p:sp>
    </p:spTree>
    <p:extLst>
      <p:ext uri="{BB962C8B-B14F-4D97-AF65-F5344CB8AC3E}">
        <p14:creationId xmlns:p14="http://schemas.microsoft.com/office/powerpoint/2010/main" val="26273087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snitsoverskrif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4363C-5D45-41B3-8FA7-E4A3C28213BA}" type="datetime1">
              <a:rPr lang="da-DK" smtClean="0"/>
              <a:t>04.08.2025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588963" y="1628775"/>
            <a:ext cx="11012487" cy="4673600"/>
          </a:xfrm>
        </p:spPr>
        <p:txBody>
          <a:bodyPr anchor="t" anchorCtr="0"/>
          <a:lstStyle>
            <a:lvl1pPr>
              <a:defRPr sz="6400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da-DK" dirty="0"/>
              <a:t>Klik for at tilføje tekst</a:t>
            </a:r>
          </a:p>
        </p:txBody>
      </p:sp>
    </p:spTree>
    <p:extLst>
      <p:ext uri="{BB962C8B-B14F-4D97-AF65-F5344CB8AC3E}">
        <p14:creationId xmlns:p14="http://schemas.microsoft.com/office/powerpoint/2010/main" val="35438843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a-DK" dirty="0"/>
              <a:t>Klik for at tilføje overskrift</a:t>
            </a:r>
          </a:p>
        </p:txBody>
      </p:sp>
      <p:sp>
        <p:nvSpPr>
          <p:cNvPr id="3" name="Pladsholder til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97C15-2114-4FA8-A531-51E467CB49E5}" type="datetime1">
              <a:rPr lang="da-DK" smtClean="0"/>
              <a:t>04.08.2025</a:t>
            </a:fld>
            <a:endParaRPr lang="da-DK" dirty="0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760930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lille venst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6408000" tIns="360000" anchor="ctr" anchorCtr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a-DK" sz="32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 Klik på ikonet, hvis du vil udskifte billedet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C64773BD-B564-4031-8BC1-8FE44AEFACDB}" type="datetime1">
              <a:rPr lang="da-DK" smtClean="0"/>
              <a:t>04.08.2025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0" y="2271092"/>
            <a:ext cx="5959476" cy="3895200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2340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a-DK" dirty="0"/>
          </a:p>
        </p:txBody>
      </p:sp>
      <p:sp>
        <p:nvSpPr>
          <p:cNvPr id="26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3" y="4042705"/>
            <a:ext cx="4983162" cy="899766"/>
          </a:xfrm>
        </p:spPr>
        <p:txBody>
          <a:bodyPr rIns="0">
            <a:noAutofit/>
          </a:bodyPr>
          <a:lstStyle>
            <a:lvl1pPr marL="0" indent="0"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9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587375" y="2610941"/>
            <a:ext cx="4946649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296780345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7E5B2-C656-407A-ACD0-1DF350477539}" type="datetime1">
              <a:rPr lang="da-DK" smtClean="0"/>
              <a:t>04.08.2025</a:t>
            </a:fld>
            <a:endParaRPr lang="da-DK" dirty="0"/>
          </a:p>
        </p:txBody>
      </p:sp>
      <p:sp>
        <p:nvSpPr>
          <p:cNvPr id="3" name="Pladsholder til sidefod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6315452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26757551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ugergu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 userDrawn="1"/>
        </p:nvSpPr>
        <p:spPr>
          <a:xfrm>
            <a:off x="588964" y="613649"/>
            <a:ext cx="11012486" cy="87992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lnSpc>
                <a:spcPct val="100000"/>
              </a:lnSpc>
              <a:spcBef>
                <a:spcPct val="0"/>
              </a:spcBef>
              <a:buNone/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da-DK" sz="3000" dirty="0">
                <a:solidFill>
                  <a:schemeClr val="tx1"/>
                </a:solidFill>
              </a:rPr>
              <a:t>Brugerguide</a:t>
            </a:r>
            <a:r>
              <a:rPr lang="da-DK" baseline="0" dirty="0">
                <a:solidFill>
                  <a:schemeClr val="tx1"/>
                </a:solidFill>
              </a:rPr>
              <a:t> </a:t>
            </a:r>
            <a:r>
              <a:rPr lang="da-DK" sz="1800" baseline="0" dirty="0">
                <a:solidFill>
                  <a:schemeClr val="tx1"/>
                </a:solidFill>
              </a:rPr>
              <a:t>– </a:t>
            </a:r>
            <a:r>
              <a:rPr lang="da-DK" sz="1800" dirty="0">
                <a:solidFill>
                  <a:schemeClr val="tx1"/>
                </a:solidFill>
              </a:rPr>
              <a:t>Slet, før du færdiggør din</a:t>
            </a:r>
            <a:r>
              <a:rPr lang="da-DK" sz="1800" baseline="0" dirty="0">
                <a:solidFill>
                  <a:schemeClr val="tx1"/>
                </a:solidFill>
              </a:rPr>
              <a:t> </a:t>
            </a:r>
            <a:r>
              <a:rPr lang="da-DK" sz="1800" dirty="0">
                <a:solidFill>
                  <a:schemeClr val="tx1"/>
                </a:solidFill>
              </a:rPr>
              <a:t>præsentation</a:t>
            </a:r>
          </a:p>
        </p:txBody>
      </p:sp>
      <p:sp>
        <p:nvSpPr>
          <p:cNvPr id="48" name="Text Box 48"/>
          <p:cNvSpPr txBox="1">
            <a:spLocks noChangeArrowheads="1"/>
          </p:cNvSpPr>
          <p:nvPr userDrawn="1"/>
        </p:nvSpPr>
        <p:spPr bwMode="auto">
          <a:xfrm>
            <a:off x="587376" y="1640495"/>
            <a:ext cx="1750290" cy="3842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KU-skabeloner til PowerPoint</a:t>
            </a:r>
            <a:b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Når du åbner PowerPoint på din KU-pc, åbner en skabelon i 4:3-format og med dansk KU-logo.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Når du klikker på KU-fanen i værktøjslinjen, kan du via knappen ”Vælg Skabelon” vælge mellem skabeloner</a:t>
            </a:r>
          </a:p>
          <a:p>
            <a:pPr marL="88900" lvl="0" indent="-88900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  <a:tabLst/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på henholdsvis dansk og engelsk </a:t>
            </a:r>
          </a:p>
          <a:p>
            <a:pPr marL="88900" lvl="0" indent="-88900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  <a:tabLst/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 formaterne 4:3 og 16:9</a:t>
            </a:r>
          </a:p>
          <a:p>
            <a:pPr marL="88900" lvl="0" indent="-88900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  <a:tabLst/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 ”fuld” eller ”tom” version (i den fulde version ser du et eksempel på hver diastype i venstrespalten)</a:t>
            </a:r>
          </a:p>
          <a:p>
            <a:pPr marL="88900" lvl="0" indent="-88900">
              <a:lnSpc>
                <a:spcPct val="115000"/>
              </a:lnSpc>
              <a:spcAft>
                <a:spcPts val="1000"/>
              </a:spcAft>
              <a:buFont typeface="Arial" panose="020B0604020202020204" pitchFamily="34" charset="0"/>
              <a:buChar char="•"/>
              <a:tabLst/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samt en demopræsentation med indsat tekst på engelsk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Hvis du bruger en ”fuld” version, skal du slette de dias, du ikke vil bruge.</a:t>
            </a:r>
            <a:b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Mac-brugere m.fl. kan hente PowerPoint-skabelonerne på</a:t>
            </a:r>
            <a:r>
              <a:rPr lang="da-DK" sz="800" baseline="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a-DK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www.designguide.ku.dk/ku/</a:t>
            </a:r>
            <a:br>
              <a:rPr lang="da-DK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</a:br>
            <a:r>
              <a:rPr lang="da-DK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skabeloner/powerpoint/</a:t>
            </a:r>
            <a:br>
              <a:rPr lang="da-DK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</a:br>
            <a:r>
              <a:rPr lang="da-DK" sz="800" dirty="0">
                <a:solidFill>
                  <a:schemeClr val="accent4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praesentationer/</a:t>
            </a:r>
            <a:endParaRPr lang="da-DK" sz="800" dirty="0">
              <a:solidFill>
                <a:schemeClr val="accent4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9" name="Text Box 48"/>
          <p:cNvSpPr txBox="1">
            <a:spLocks noChangeArrowheads="1"/>
          </p:cNvSpPr>
          <p:nvPr userDrawn="1"/>
        </p:nvSpPr>
        <p:spPr bwMode="auto">
          <a:xfrm>
            <a:off x="2576655" y="4237555"/>
            <a:ext cx="1755548" cy="17635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Indsæt  din enheds navn (fx institut), sidenummer og dato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1. 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Vælg </a:t>
            </a: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Indsæt 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 topmenuen 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2. 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Vælg </a:t>
            </a: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Sidehoved og Sidefod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3. 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Udfyld felterne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4. Vælg </a:t>
            </a: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Anvend på alle 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- eller </a:t>
            </a:r>
            <a:r>
              <a:rPr lang="da-DK" sz="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Anvend</a:t>
            </a: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, hvis det kun skal være på et enkelt dias/slide</a:t>
            </a:r>
          </a:p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da-DK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Oplysningerne placeres i højre side af den grå topbjælke.</a:t>
            </a:r>
          </a:p>
        </p:txBody>
      </p:sp>
      <p:sp>
        <p:nvSpPr>
          <p:cNvPr id="50" name="Text Box 48"/>
          <p:cNvSpPr txBox="1">
            <a:spLocks noChangeArrowheads="1"/>
          </p:cNvSpPr>
          <p:nvPr userDrawn="1"/>
        </p:nvSpPr>
        <p:spPr bwMode="auto">
          <a:xfrm>
            <a:off x="587375" y="5678667"/>
            <a:ext cx="189959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Lav nyt dias/slide (hhv. 2010- + 2013- og 2016-version) </a:t>
            </a:r>
            <a:b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 </a:t>
            </a:r>
            <a:r>
              <a:rPr lang="da-DK" altLang="da-DK" sz="80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Klik på </a:t>
            </a: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Startside/Hjem</a:t>
            </a:r>
          </a:p>
        </p:txBody>
      </p:sp>
      <p:pic>
        <p:nvPicPr>
          <p:cNvPr id="51" name="Billede 40"/>
          <p:cNvPicPr>
            <a:picLocks noChangeAspect="1"/>
          </p:cNvPicPr>
          <p:nvPr userDrawn="1"/>
        </p:nvPicPr>
        <p:blipFill rotWithShape="1">
          <a:blip r:embed="rId3"/>
          <a:srcRect l="36944" r="2272" b="69429"/>
          <a:stretch/>
        </p:blipFill>
        <p:spPr>
          <a:xfrm>
            <a:off x="4157637" y="2940574"/>
            <a:ext cx="395416" cy="126627"/>
          </a:xfrm>
          <a:prstGeom prst="rect">
            <a:avLst/>
          </a:prstGeom>
        </p:spPr>
      </p:pic>
      <p:sp>
        <p:nvSpPr>
          <p:cNvPr id="52" name="Text Box 48"/>
          <p:cNvSpPr txBox="1">
            <a:spLocks noChangeArrowheads="1"/>
          </p:cNvSpPr>
          <p:nvPr userDrawn="1"/>
        </p:nvSpPr>
        <p:spPr bwMode="auto">
          <a:xfrm>
            <a:off x="2587038" y="2582327"/>
            <a:ext cx="1624241" cy="723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Diastype</a:t>
            </a:r>
            <a:b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1. </a:t>
            </a:r>
            <a:r>
              <a:rPr lang="da-DK" altLang="da-DK" sz="80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Klik på </a:t>
            </a: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Startside/Hjem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</a:t>
            </a:r>
            <a:r>
              <a:rPr lang="da-DK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da-DK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Vælg </a:t>
            </a:r>
            <a:r>
              <a:rPr lang="da-DK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Layout</a:t>
            </a:r>
            <a:r>
              <a:rPr lang="da-DK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for at ændre dit nuværende dias/slide til et alternativt layout</a:t>
            </a:r>
          </a:p>
        </p:txBody>
      </p:sp>
      <p:sp>
        <p:nvSpPr>
          <p:cNvPr id="53" name="Text Box 48"/>
          <p:cNvSpPr txBox="1">
            <a:spLocks noChangeArrowheads="1"/>
          </p:cNvSpPr>
          <p:nvPr userDrawn="1"/>
        </p:nvSpPr>
        <p:spPr bwMode="auto">
          <a:xfrm>
            <a:off x="2576655" y="3571524"/>
            <a:ext cx="163462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Skrift</a:t>
            </a:r>
            <a:br>
              <a:rPr lang="da-DK" sz="10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</a:br>
            <a:r>
              <a:rPr lang="da-DK" altLang="da-DK" sz="800" b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KU Anvender skriften Microsoft New Tai Lue i PowerPoint.</a:t>
            </a:r>
            <a:endParaRPr lang="da-DK" altLang="da-DK" sz="800" b="0" baseline="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54" name="Text Box 48"/>
          <p:cNvSpPr txBox="1">
            <a:spLocks noChangeArrowheads="1"/>
          </p:cNvSpPr>
          <p:nvPr userDrawn="1"/>
        </p:nvSpPr>
        <p:spPr bwMode="auto">
          <a:xfrm>
            <a:off x="4739114" y="1627125"/>
            <a:ext cx="1634624" cy="23391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Gitter- og hjælpelinjer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For at se gitter- og hjælpelinjer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Klik på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Vis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Vælg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Gitterlinjer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og/eller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Hjælpelinjer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For at etablere flere gitter- og hjælpelinjer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Før musen over en eksisterende hjælpelinje og klik på linjen (koordinater på linjen vises)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Hold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CTRL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nede, mens du flytter placeringen af den eksisterende linje (tilføjer en ny)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Tip: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Tryk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Alt + F9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for hurtig visning af hjælpelinjer</a:t>
            </a:r>
          </a:p>
        </p:txBody>
      </p:sp>
      <p:sp>
        <p:nvSpPr>
          <p:cNvPr id="55" name="Text Box 48"/>
          <p:cNvSpPr txBox="1">
            <a:spLocks noChangeArrowheads="1"/>
          </p:cNvSpPr>
          <p:nvPr userDrawn="1"/>
        </p:nvSpPr>
        <p:spPr bwMode="auto">
          <a:xfrm>
            <a:off x="4728822" y="4141417"/>
            <a:ext cx="1634624" cy="1920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Indsæt billede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På layouts med billedholder: Klik på ikon og vælg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Indsæt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Teksten ”Klik her, hvis du vil udskifte billedet” bliver ikke vist i din præsentation.  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Du kan hente KU-billeder, som er tilpasset og minimeret til henholdsvis 4:3- og 16:9-format via dette link:</a:t>
            </a:r>
            <a:b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4"/>
              </a:rPr>
              <a:t>http://image.ku.dk/lightbox/211/13407586855728741badb20/</a:t>
            </a:r>
            <a:r>
              <a:rPr lang="da-DK" sz="800" b="0" baseline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4"/>
              </a:rPr>
              <a:t> </a:t>
            </a:r>
            <a:endParaRPr lang="da-DK" sz="800" b="0" noProof="1">
              <a:solidFill>
                <a:schemeClr val="accent4"/>
              </a:solidFill>
              <a:latin typeface="+mj-lt"/>
              <a:cs typeface="Arial" panose="020B0604020202020204" pitchFamily="34" charset="0"/>
            </a:endParaRP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Vælg slideshow-visning for at gøre linket aktivt.</a:t>
            </a:r>
          </a:p>
        </p:txBody>
      </p:sp>
      <p:sp>
        <p:nvSpPr>
          <p:cNvPr id="56" name="Text Box 48"/>
          <p:cNvSpPr txBox="1">
            <a:spLocks noChangeArrowheads="1"/>
          </p:cNvSpPr>
          <p:nvPr userDrawn="1"/>
        </p:nvSpPr>
        <p:spPr bwMode="auto">
          <a:xfrm>
            <a:off x="6691561" y="1640495"/>
            <a:ext cx="1634624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Billedstørrelser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De optimale billedstørrelser 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4:3-format: 1.500 x 1.073 pixels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16:9-format: 1.500 x 818 pixels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Gem billederne i 72 dpi og i ”jpg-medium-kvalitet”</a:t>
            </a:r>
          </a:p>
        </p:txBody>
      </p:sp>
      <p:sp>
        <p:nvSpPr>
          <p:cNvPr id="57" name="Text Box 48"/>
          <p:cNvSpPr txBox="1">
            <a:spLocks noChangeArrowheads="1"/>
          </p:cNvSpPr>
          <p:nvPr userDrawn="1"/>
        </p:nvSpPr>
        <p:spPr bwMode="auto">
          <a:xfrm>
            <a:off x="6691561" y="2720006"/>
            <a:ext cx="1634624" cy="1920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Beskær billede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1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. Klik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Beskær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for at ændre billedets fokus/størrelse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2.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Ønsker du at skalere billedet, så hold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SHIFT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-knappen nede, mens du trækker i billedets hjørner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3.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Højreklik på billedet og vælg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Placer bagerst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Tip: 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Hvis du sletter billedet og indsætter et nyt, kan billedet lægge sig foran tekst og grafik. Hvis dette sker, skal du vælge billedet, højreklikke og vælge </a:t>
            </a:r>
            <a:r>
              <a:rPr lang="da-DK" sz="8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Placer bagerst</a:t>
            </a:r>
          </a:p>
        </p:txBody>
      </p:sp>
      <p:sp>
        <p:nvSpPr>
          <p:cNvPr id="58" name="Text Box 48"/>
          <p:cNvSpPr txBox="1">
            <a:spLocks noChangeArrowheads="1"/>
          </p:cNvSpPr>
          <p:nvPr userDrawn="1"/>
        </p:nvSpPr>
        <p:spPr bwMode="auto">
          <a:xfrm>
            <a:off x="6691561" y="4765322"/>
            <a:ext cx="1634624" cy="8833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Skabelonens farver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Du kan vælge mellem en række farver til baggrunde og grafer.</a:t>
            </a:r>
          </a:p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Højreklik på den flade, du vil skifte farve på, og derefter malerbøtte-ikonet (Fyldfarve til figur)</a:t>
            </a:r>
          </a:p>
        </p:txBody>
      </p:sp>
      <p:sp>
        <p:nvSpPr>
          <p:cNvPr id="59" name="Text Box 48"/>
          <p:cNvSpPr txBox="1">
            <a:spLocks noChangeArrowheads="1"/>
          </p:cNvSpPr>
          <p:nvPr userDrawn="1"/>
        </p:nvSpPr>
        <p:spPr bwMode="auto">
          <a:xfrm>
            <a:off x="6691561" y="5815137"/>
            <a:ext cx="1634624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Mere information</a:t>
            </a:r>
            <a:br>
              <a:rPr lang="da-DK" sz="1000" b="1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Se</a:t>
            </a:r>
            <a:r>
              <a:rPr lang="da-DK" sz="800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designguiden</a:t>
            </a:r>
            <a:r>
              <a:rPr lang="da-DK" sz="800" b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 på</a:t>
            </a:r>
            <a:br>
              <a:rPr lang="da-DK" sz="800" b="0" baseline="0" noProof="1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</a:br>
            <a: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  <a:t>www.designguide.ku.dk/ku/</a:t>
            </a:r>
            <a:b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</a:br>
            <a: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  <a:t>skabeloner/powerpoint/</a:t>
            </a:r>
            <a:b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</a:br>
            <a:r>
              <a:rPr lang="da-DK" sz="800" b="0" noProof="1">
                <a:solidFill>
                  <a:schemeClr val="accent4"/>
                </a:solidFill>
                <a:latin typeface="+mj-lt"/>
                <a:cs typeface="Arial" panose="020B0604020202020204" pitchFamily="34" charset="0"/>
                <a:hlinkClick r:id="rId2"/>
              </a:rPr>
              <a:t>praesentationer/</a:t>
            </a:r>
            <a:endParaRPr lang="da-DK" sz="800" b="0" noProof="1">
              <a:solidFill>
                <a:schemeClr val="accent4"/>
              </a:solidFill>
              <a:latin typeface="+mj-lt"/>
              <a:cs typeface="Arial" panose="020B0604020202020204" pitchFamily="34" charset="0"/>
            </a:endParaRPr>
          </a:p>
        </p:txBody>
      </p:sp>
      <p:pic>
        <p:nvPicPr>
          <p:cNvPr id="60" name="Billede 25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6268044" y="4201412"/>
            <a:ext cx="257327" cy="275280"/>
          </a:xfrm>
          <a:prstGeom prst="rect">
            <a:avLst/>
          </a:prstGeom>
        </p:spPr>
      </p:pic>
      <p:pic>
        <p:nvPicPr>
          <p:cNvPr id="61" name="Billede 36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8223538" y="2795378"/>
            <a:ext cx="288708" cy="275280"/>
          </a:xfrm>
          <a:prstGeom prst="rect">
            <a:avLst/>
          </a:prstGeom>
        </p:spPr>
      </p:pic>
      <p:pic>
        <p:nvPicPr>
          <p:cNvPr id="62" name="Billede 37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8241826" y="3187789"/>
            <a:ext cx="223122" cy="228843"/>
          </a:xfrm>
          <a:prstGeom prst="rect">
            <a:avLst/>
          </a:prstGeom>
        </p:spPr>
      </p:pic>
      <p:sp>
        <p:nvSpPr>
          <p:cNvPr id="63" name="Text Box 48"/>
          <p:cNvSpPr txBox="1">
            <a:spLocks noChangeArrowheads="1"/>
          </p:cNvSpPr>
          <p:nvPr userDrawn="1"/>
        </p:nvSpPr>
        <p:spPr bwMode="auto">
          <a:xfrm>
            <a:off x="2564067" y="1666128"/>
            <a:ext cx="1768136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da-DK" altLang="da-DK" sz="800" b="1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2.</a:t>
            </a:r>
            <a:r>
              <a:rPr lang="da-DK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da-DK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Under knappen </a:t>
            </a:r>
            <a:r>
              <a:rPr lang="da-DK" altLang="da-DK" sz="800" b="1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Nyt dias/Nyt slide</a:t>
            </a:r>
            <a:r>
              <a:rPr lang="da-DK" altLang="da-DK" sz="800" baseline="0" noProof="1"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. Klik på øverste del af knappen for at oprette i et dias/slide magen til det markerede. Klik på nederste del for at se et udvalg af mulige layoutvalg</a:t>
            </a:r>
            <a:endParaRPr lang="da-DK" altLang="da-DK" sz="800" noProof="1">
              <a:solidFill>
                <a:schemeClr val="tx1"/>
              </a:solidFill>
              <a:latin typeface="+mn-lt"/>
              <a:cs typeface="Arial" panose="020B0604020202020204" pitchFamily="34" charset="0"/>
            </a:endParaRPr>
          </a:p>
        </p:txBody>
      </p:sp>
      <p:pic>
        <p:nvPicPr>
          <p:cNvPr id="64" name="Billede 39"/>
          <p:cNvPicPr>
            <a:picLocks noChangeAspect="1"/>
          </p:cNvPicPr>
          <p:nvPr userDrawn="1"/>
        </p:nvPicPr>
        <p:blipFill rotWithShape="1">
          <a:blip r:embed="rId3"/>
          <a:srcRect l="2931" r="60888"/>
          <a:stretch/>
        </p:blipFill>
        <p:spPr>
          <a:xfrm>
            <a:off x="4231619" y="1844048"/>
            <a:ext cx="235367" cy="418987"/>
          </a:xfrm>
          <a:prstGeom prst="rect">
            <a:avLst/>
          </a:prstGeom>
        </p:spPr>
      </p:pic>
      <p:sp>
        <p:nvSpPr>
          <p:cNvPr id="65" name="Freeform 10"/>
          <p:cNvSpPr>
            <a:spLocks noChangeAspect="1"/>
          </p:cNvSpPr>
          <p:nvPr userDrawn="1"/>
        </p:nvSpPr>
        <p:spPr>
          <a:xfrm rot="19800000">
            <a:off x="4404080" y="1900198"/>
            <a:ext cx="69672" cy="124351"/>
          </a:xfrm>
          <a:custGeom>
            <a:avLst/>
            <a:gdLst>
              <a:gd name="connsiteX0" fmla="*/ 381342 w 762684"/>
              <a:gd name="connsiteY0" fmla="*/ 0 h 1361254"/>
              <a:gd name="connsiteX1" fmla="*/ 762684 w 762684"/>
              <a:gd name="connsiteY1" fmla="*/ 823784 h 1361254"/>
              <a:gd name="connsiteX2" fmla="*/ 459602 w 762684"/>
              <a:gd name="connsiteY2" fmla="*/ 823784 h 1361254"/>
              <a:gd name="connsiteX3" fmla="*/ 459601 w 762684"/>
              <a:gd name="connsiteY3" fmla="*/ 1282994 h 1361254"/>
              <a:gd name="connsiteX4" fmla="*/ 381341 w 762684"/>
              <a:gd name="connsiteY4" fmla="*/ 1361254 h 1361254"/>
              <a:gd name="connsiteX5" fmla="*/ 381342 w 762684"/>
              <a:gd name="connsiteY5" fmla="*/ 1361253 h 1361254"/>
              <a:gd name="connsiteX6" fmla="*/ 303082 w 762684"/>
              <a:gd name="connsiteY6" fmla="*/ 1282993 h 1361254"/>
              <a:gd name="connsiteX7" fmla="*/ 303082 w 762684"/>
              <a:gd name="connsiteY7" fmla="*/ 823784 h 1361254"/>
              <a:gd name="connsiteX8" fmla="*/ 0 w 762684"/>
              <a:gd name="connsiteY8" fmla="*/ 823784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81342 w 762684"/>
              <a:gd name="connsiteY10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16886 w 762684"/>
              <a:gd name="connsiteY10" fmla="*/ 123104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19866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48840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34 h 1361288"/>
              <a:gd name="connsiteX1" fmla="*/ 425041 w 762684"/>
              <a:gd name="connsiteY1" fmla="*/ 27274 h 1361288"/>
              <a:gd name="connsiteX2" fmla="*/ 762684 w 762684"/>
              <a:gd name="connsiteY2" fmla="*/ 823818 h 1361288"/>
              <a:gd name="connsiteX3" fmla="*/ 459602 w 762684"/>
              <a:gd name="connsiteY3" fmla="*/ 823818 h 1361288"/>
              <a:gd name="connsiteX4" fmla="*/ 459601 w 762684"/>
              <a:gd name="connsiteY4" fmla="*/ 1283028 h 1361288"/>
              <a:gd name="connsiteX5" fmla="*/ 381341 w 762684"/>
              <a:gd name="connsiteY5" fmla="*/ 1361288 h 1361288"/>
              <a:gd name="connsiteX6" fmla="*/ 381342 w 762684"/>
              <a:gd name="connsiteY6" fmla="*/ 1361287 h 1361288"/>
              <a:gd name="connsiteX7" fmla="*/ 303082 w 762684"/>
              <a:gd name="connsiteY7" fmla="*/ 1283027 h 1361288"/>
              <a:gd name="connsiteX8" fmla="*/ 303082 w 762684"/>
              <a:gd name="connsiteY8" fmla="*/ 823818 h 1361288"/>
              <a:gd name="connsiteX9" fmla="*/ 0 w 762684"/>
              <a:gd name="connsiteY9" fmla="*/ 823818 h 1361288"/>
              <a:gd name="connsiteX10" fmla="*/ 334092 w 762684"/>
              <a:gd name="connsiteY10" fmla="*/ 27275 h 1361288"/>
              <a:gd name="connsiteX11" fmla="*/ 381342 w 762684"/>
              <a:gd name="connsiteY11" fmla="*/ 34 h 1361288"/>
              <a:gd name="connsiteX0" fmla="*/ 381342 w 762684"/>
              <a:gd name="connsiteY0" fmla="*/ 269 h 1361523"/>
              <a:gd name="connsiteX1" fmla="*/ 425041 w 762684"/>
              <a:gd name="connsiteY1" fmla="*/ 27509 h 1361523"/>
              <a:gd name="connsiteX2" fmla="*/ 762684 w 762684"/>
              <a:gd name="connsiteY2" fmla="*/ 824053 h 1361523"/>
              <a:gd name="connsiteX3" fmla="*/ 459602 w 762684"/>
              <a:gd name="connsiteY3" fmla="*/ 824053 h 1361523"/>
              <a:gd name="connsiteX4" fmla="*/ 459601 w 762684"/>
              <a:gd name="connsiteY4" fmla="*/ 1283263 h 1361523"/>
              <a:gd name="connsiteX5" fmla="*/ 381341 w 762684"/>
              <a:gd name="connsiteY5" fmla="*/ 1361523 h 1361523"/>
              <a:gd name="connsiteX6" fmla="*/ 381342 w 762684"/>
              <a:gd name="connsiteY6" fmla="*/ 1361522 h 1361523"/>
              <a:gd name="connsiteX7" fmla="*/ 303082 w 762684"/>
              <a:gd name="connsiteY7" fmla="*/ 1283262 h 1361523"/>
              <a:gd name="connsiteX8" fmla="*/ 303082 w 762684"/>
              <a:gd name="connsiteY8" fmla="*/ 824053 h 1361523"/>
              <a:gd name="connsiteX9" fmla="*/ 0 w 762684"/>
              <a:gd name="connsiteY9" fmla="*/ 824053 h 1361523"/>
              <a:gd name="connsiteX10" fmla="*/ 334092 w 762684"/>
              <a:gd name="connsiteY10" fmla="*/ 27510 h 1361523"/>
              <a:gd name="connsiteX11" fmla="*/ 381342 w 762684"/>
              <a:gd name="connsiteY11" fmla="*/ 269 h 1361523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18 h 1361272"/>
              <a:gd name="connsiteX1" fmla="*/ 425041 w 762684"/>
              <a:gd name="connsiteY1" fmla="*/ 27258 h 1361272"/>
              <a:gd name="connsiteX2" fmla="*/ 762684 w 762684"/>
              <a:gd name="connsiteY2" fmla="*/ 823802 h 1361272"/>
              <a:gd name="connsiteX3" fmla="*/ 459602 w 762684"/>
              <a:gd name="connsiteY3" fmla="*/ 823802 h 1361272"/>
              <a:gd name="connsiteX4" fmla="*/ 459601 w 762684"/>
              <a:gd name="connsiteY4" fmla="*/ 1283012 h 1361272"/>
              <a:gd name="connsiteX5" fmla="*/ 381341 w 762684"/>
              <a:gd name="connsiteY5" fmla="*/ 1361272 h 1361272"/>
              <a:gd name="connsiteX6" fmla="*/ 381342 w 762684"/>
              <a:gd name="connsiteY6" fmla="*/ 1361271 h 1361272"/>
              <a:gd name="connsiteX7" fmla="*/ 303082 w 762684"/>
              <a:gd name="connsiteY7" fmla="*/ 1283011 h 1361272"/>
              <a:gd name="connsiteX8" fmla="*/ 303082 w 762684"/>
              <a:gd name="connsiteY8" fmla="*/ 823802 h 1361272"/>
              <a:gd name="connsiteX9" fmla="*/ 0 w 762684"/>
              <a:gd name="connsiteY9" fmla="*/ 823802 h 1361272"/>
              <a:gd name="connsiteX10" fmla="*/ 334092 w 762684"/>
              <a:gd name="connsiteY10" fmla="*/ 27259 h 1361272"/>
              <a:gd name="connsiteX11" fmla="*/ 381342 w 762684"/>
              <a:gd name="connsiteY11" fmla="*/ 18 h 1361272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6750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62684" h="1361254">
                <a:moveTo>
                  <a:pt x="381342" y="0"/>
                </a:moveTo>
                <a:cubicBezTo>
                  <a:pt x="395908" y="1387"/>
                  <a:pt x="412184" y="3630"/>
                  <a:pt x="426750" y="27240"/>
                </a:cubicBezTo>
                <a:lnTo>
                  <a:pt x="762684" y="823784"/>
                </a:lnTo>
                <a:lnTo>
                  <a:pt x="459602" y="823784"/>
                </a:lnTo>
                <a:cubicBezTo>
                  <a:pt x="459602" y="976854"/>
                  <a:pt x="459601" y="1129924"/>
                  <a:pt x="459601" y="1282994"/>
                </a:cubicBezTo>
                <a:cubicBezTo>
                  <a:pt x="459601" y="1326216"/>
                  <a:pt x="424563" y="1361254"/>
                  <a:pt x="381341" y="1361254"/>
                </a:cubicBezTo>
                <a:lnTo>
                  <a:pt x="381342" y="1361253"/>
                </a:lnTo>
                <a:cubicBezTo>
                  <a:pt x="338120" y="1361253"/>
                  <a:pt x="303082" y="1326215"/>
                  <a:pt x="303082" y="1282993"/>
                </a:cubicBezTo>
                <a:lnTo>
                  <a:pt x="303082" y="823784"/>
                </a:lnTo>
                <a:lnTo>
                  <a:pt x="0" y="823784"/>
                </a:lnTo>
                <a:lnTo>
                  <a:pt x="334092" y="27241"/>
                </a:lnTo>
                <a:cubicBezTo>
                  <a:pt x="343005" y="9615"/>
                  <a:pt x="366447" y="533"/>
                  <a:pt x="381342" y="0"/>
                </a:cubicBezTo>
                <a:close/>
              </a:path>
            </a:pathLst>
          </a:custGeom>
          <a:solidFill>
            <a:schemeClr val="bg1"/>
          </a:solidFill>
          <a:ln w="9525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solidFill>
                <a:schemeClr val="tx1"/>
              </a:solidFill>
            </a:endParaRPr>
          </a:p>
        </p:txBody>
      </p:sp>
      <p:sp>
        <p:nvSpPr>
          <p:cNvPr id="66" name="Freeform 10"/>
          <p:cNvSpPr>
            <a:spLocks noChangeAspect="1"/>
          </p:cNvSpPr>
          <p:nvPr userDrawn="1"/>
        </p:nvSpPr>
        <p:spPr>
          <a:xfrm rot="19800000">
            <a:off x="4416414" y="2138150"/>
            <a:ext cx="69672" cy="124351"/>
          </a:xfrm>
          <a:custGeom>
            <a:avLst/>
            <a:gdLst>
              <a:gd name="connsiteX0" fmla="*/ 381342 w 762684"/>
              <a:gd name="connsiteY0" fmla="*/ 0 h 1361254"/>
              <a:gd name="connsiteX1" fmla="*/ 762684 w 762684"/>
              <a:gd name="connsiteY1" fmla="*/ 823784 h 1361254"/>
              <a:gd name="connsiteX2" fmla="*/ 459602 w 762684"/>
              <a:gd name="connsiteY2" fmla="*/ 823784 h 1361254"/>
              <a:gd name="connsiteX3" fmla="*/ 459601 w 762684"/>
              <a:gd name="connsiteY3" fmla="*/ 1282994 h 1361254"/>
              <a:gd name="connsiteX4" fmla="*/ 381341 w 762684"/>
              <a:gd name="connsiteY4" fmla="*/ 1361254 h 1361254"/>
              <a:gd name="connsiteX5" fmla="*/ 381342 w 762684"/>
              <a:gd name="connsiteY5" fmla="*/ 1361253 h 1361254"/>
              <a:gd name="connsiteX6" fmla="*/ 303082 w 762684"/>
              <a:gd name="connsiteY6" fmla="*/ 1282993 h 1361254"/>
              <a:gd name="connsiteX7" fmla="*/ 303082 w 762684"/>
              <a:gd name="connsiteY7" fmla="*/ 823784 h 1361254"/>
              <a:gd name="connsiteX8" fmla="*/ 0 w 762684"/>
              <a:gd name="connsiteY8" fmla="*/ 823784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81342 w 762684"/>
              <a:gd name="connsiteY10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16886 w 762684"/>
              <a:gd name="connsiteY10" fmla="*/ 123104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100982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6550 w 762684"/>
              <a:gd name="connsiteY10" fmla="*/ 91149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19866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48840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34 h 1361288"/>
              <a:gd name="connsiteX1" fmla="*/ 425041 w 762684"/>
              <a:gd name="connsiteY1" fmla="*/ 27274 h 1361288"/>
              <a:gd name="connsiteX2" fmla="*/ 762684 w 762684"/>
              <a:gd name="connsiteY2" fmla="*/ 823818 h 1361288"/>
              <a:gd name="connsiteX3" fmla="*/ 459602 w 762684"/>
              <a:gd name="connsiteY3" fmla="*/ 823818 h 1361288"/>
              <a:gd name="connsiteX4" fmla="*/ 459601 w 762684"/>
              <a:gd name="connsiteY4" fmla="*/ 1283028 h 1361288"/>
              <a:gd name="connsiteX5" fmla="*/ 381341 w 762684"/>
              <a:gd name="connsiteY5" fmla="*/ 1361288 h 1361288"/>
              <a:gd name="connsiteX6" fmla="*/ 381342 w 762684"/>
              <a:gd name="connsiteY6" fmla="*/ 1361287 h 1361288"/>
              <a:gd name="connsiteX7" fmla="*/ 303082 w 762684"/>
              <a:gd name="connsiteY7" fmla="*/ 1283027 h 1361288"/>
              <a:gd name="connsiteX8" fmla="*/ 303082 w 762684"/>
              <a:gd name="connsiteY8" fmla="*/ 823818 h 1361288"/>
              <a:gd name="connsiteX9" fmla="*/ 0 w 762684"/>
              <a:gd name="connsiteY9" fmla="*/ 823818 h 1361288"/>
              <a:gd name="connsiteX10" fmla="*/ 334092 w 762684"/>
              <a:gd name="connsiteY10" fmla="*/ 27275 h 1361288"/>
              <a:gd name="connsiteX11" fmla="*/ 381342 w 762684"/>
              <a:gd name="connsiteY11" fmla="*/ 34 h 1361288"/>
              <a:gd name="connsiteX0" fmla="*/ 381342 w 762684"/>
              <a:gd name="connsiteY0" fmla="*/ 269 h 1361523"/>
              <a:gd name="connsiteX1" fmla="*/ 425041 w 762684"/>
              <a:gd name="connsiteY1" fmla="*/ 27509 h 1361523"/>
              <a:gd name="connsiteX2" fmla="*/ 762684 w 762684"/>
              <a:gd name="connsiteY2" fmla="*/ 824053 h 1361523"/>
              <a:gd name="connsiteX3" fmla="*/ 459602 w 762684"/>
              <a:gd name="connsiteY3" fmla="*/ 824053 h 1361523"/>
              <a:gd name="connsiteX4" fmla="*/ 459601 w 762684"/>
              <a:gd name="connsiteY4" fmla="*/ 1283263 h 1361523"/>
              <a:gd name="connsiteX5" fmla="*/ 381341 w 762684"/>
              <a:gd name="connsiteY5" fmla="*/ 1361523 h 1361523"/>
              <a:gd name="connsiteX6" fmla="*/ 381342 w 762684"/>
              <a:gd name="connsiteY6" fmla="*/ 1361522 h 1361523"/>
              <a:gd name="connsiteX7" fmla="*/ 303082 w 762684"/>
              <a:gd name="connsiteY7" fmla="*/ 1283262 h 1361523"/>
              <a:gd name="connsiteX8" fmla="*/ 303082 w 762684"/>
              <a:gd name="connsiteY8" fmla="*/ 824053 h 1361523"/>
              <a:gd name="connsiteX9" fmla="*/ 0 w 762684"/>
              <a:gd name="connsiteY9" fmla="*/ 824053 h 1361523"/>
              <a:gd name="connsiteX10" fmla="*/ 334092 w 762684"/>
              <a:gd name="connsiteY10" fmla="*/ 27510 h 1361523"/>
              <a:gd name="connsiteX11" fmla="*/ 381342 w 762684"/>
              <a:gd name="connsiteY11" fmla="*/ 269 h 1361523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414 h 1361668"/>
              <a:gd name="connsiteX1" fmla="*/ 425041 w 762684"/>
              <a:gd name="connsiteY1" fmla="*/ 27654 h 1361668"/>
              <a:gd name="connsiteX2" fmla="*/ 762684 w 762684"/>
              <a:gd name="connsiteY2" fmla="*/ 824198 h 1361668"/>
              <a:gd name="connsiteX3" fmla="*/ 459602 w 762684"/>
              <a:gd name="connsiteY3" fmla="*/ 824198 h 1361668"/>
              <a:gd name="connsiteX4" fmla="*/ 459601 w 762684"/>
              <a:gd name="connsiteY4" fmla="*/ 1283408 h 1361668"/>
              <a:gd name="connsiteX5" fmla="*/ 381341 w 762684"/>
              <a:gd name="connsiteY5" fmla="*/ 1361668 h 1361668"/>
              <a:gd name="connsiteX6" fmla="*/ 381342 w 762684"/>
              <a:gd name="connsiteY6" fmla="*/ 1361667 h 1361668"/>
              <a:gd name="connsiteX7" fmla="*/ 303082 w 762684"/>
              <a:gd name="connsiteY7" fmla="*/ 1283407 h 1361668"/>
              <a:gd name="connsiteX8" fmla="*/ 303082 w 762684"/>
              <a:gd name="connsiteY8" fmla="*/ 824198 h 1361668"/>
              <a:gd name="connsiteX9" fmla="*/ 0 w 762684"/>
              <a:gd name="connsiteY9" fmla="*/ 824198 h 1361668"/>
              <a:gd name="connsiteX10" fmla="*/ 334092 w 762684"/>
              <a:gd name="connsiteY10" fmla="*/ 27655 h 1361668"/>
              <a:gd name="connsiteX11" fmla="*/ 381342 w 762684"/>
              <a:gd name="connsiteY11" fmla="*/ 414 h 1361668"/>
              <a:gd name="connsiteX0" fmla="*/ 381342 w 762684"/>
              <a:gd name="connsiteY0" fmla="*/ 18 h 1361272"/>
              <a:gd name="connsiteX1" fmla="*/ 425041 w 762684"/>
              <a:gd name="connsiteY1" fmla="*/ 27258 h 1361272"/>
              <a:gd name="connsiteX2" fmla="*/ 762684 w 762684"/>
              <a:gd name="connsiteY2" fmla="*/ 823802 h 1361272"/>
              <a:gd name="connsiteX3" fmla="*/ 459602 w 762684"/>
              <a:gd name="connsiteY3" fmla="*/ 823802 h 1361272"/>
              <a:gd name="connsiteX4" fmla="*/ 459601 w 762684"/>
              <a:gd name="connsiteY4" fmla="*/ 1283012 h 1361272"/>
              <a:gd name="connsiteX5" fmla="*/ 381341 w 762684"/>
              <a:gd name="connsiteY5" fmla="*/ 1361272 h 1361272"/>
              <a:gd name="connsiteX6" fmla="*/ 381342 w 762684"/>
              <a:gd name="connsiteY6" fmla="*/ 1361271 h 1361272"/>
              <a:gd name="connsiteX7" fmla="*/ 303082 w 762684"/>
              <a:gd name="connsiteY7" fmla="*/ 1283011 h 1361272"/>
              <a:gd name="connsiteX8" fmla="*/ 303082 w 762684"/>
              <a:gd name="connsiteY8" fmla="*/ 823802 h 1361272"/>
              <a:gd name="connsiteX9" fmla="*/ 0 w 762684"/>
              <a:gd name="connsiteY9" fmla="*/ 823802 h 1361272"/>
              <a:gd name="connsiteX10" fmla="*/ 334092 w 762684"/>
              <a:gd name="connsiteY10" fmla="*/ 27259 h 1361272"/>
              <a:gd name="connsiteX11" fmla="*/ 381342 w 762684"/>
              <a:gd name="connsiteY11" fmla="*/ 18 h 1361272"/>
              <a:gd name="connsiteX0" fmla="*/ 381342 w 762684"/>
              <a:gd name="connsiteY0" fmla="*/ 0 h 1361254"/>
              <a:gd name="connsiteX1" fmla="*/ 425041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  <a:gd name="connsiteX0" fmla="*/ 381342 w 762684"/>
              <a:gd name="connsiteY0" fmla="*/ 0 h 1361254"/>
              <a:gd name="connsiteX1" fmla="*/ 426750 w 762684"/>
              <a:gd name="connsiteY1" fmla="*/ 27240 h 1361254"/>
              <a:gd name="connsiteX2" fmla="*/ 762684 w 762684"/>
              <a:gd name="connsiteY2" fmla="*/ 823784 h 1361254"/>
              <a:gd name="connsiteX3" fmla="*/ 459602 w 762684"/>
              <a:gd name="connsiteY3" fmla="*/ 823784 h 1361254"/>
              <a:gd name="connsiteX4" fmla="*/ 459601 w 762684"/>
              <a:gd name="connsiteY4" fmla="*/ 1282994 h 1361254"/>
              <a:gd name="connsiteX5" fmla="*/ 381341 w 762684"/>
              <a:gd name="connsiteY5" fmla="*/ 1361254 h 1361254"/>
              <a:gd name="connsiteX6" fmla="*/ 381342 w 762684"/>
              <a:gd name="connsiteY6" fmla="*/ 1361253 h 1361254"/>
              <a:gd name="connsiteX7" fmla="*/ 303082 w 762684"/>
              <a:gd name="connsiteY7" fmla="*/ 1282993 h 1361254"/>
              <a:gd name="connsiteX8" fmla="*/ 303082 w 762684"/>
              <a:gd name="connsiteY8" fmla="*/ 823784 h 1361254"/>
              <a:gd name="connsiteX9" fmla="*/ 0 w 762684"/>
              <a:gd name="connsiteY9" fmla="*/ 823784 h 1361254"/>
              <a:gd name="connsiteX10" fmla="*/ 334092 w 762684"/>
              <a:gd name="connsiteY10" fmla="*/ 27241 h 1361254"/>
              <a:gd name="connsiteX11" fmla="*/ 381342 w 762684"/>
              <a:gd name="connsiteY11" fmla="*/ 0 h 1361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62684" h="1361254">
                <a:moveTo>
                  <a:pt x="381342" y="0"/>
                </a:moveTo>
                <a:cubicBezTo>
                  <a:pt x="395908" y="1387"/>
                  <a:pt x="412184" y="3630"/>
                  <a:pt x="426750" y="27240"/>
                </a:cubicBezTo>
                <a:lnTo>
                  <a:pt x="762684" y="823784"/>
                </a:lnTo>
                <a:lnTo>
                  <a:pt x="459602" y="823784"/>
                </a:lnTo>
                <a:cubicBezTo>
                  <a:pt x="459602" y="976854"/>
                  <a:pt x="459601" y="1129924"/>
                  <a:pt x="459601" y="1282994"/>
                </a:cubicBezTo>
                <a:cubicBezTo>
                  <a:pt x="459601" y="1326216"/>
                  <a:pt x="424563" y="1361254"/>
                  <a:pt x="381341" y="1361254"/>
                </a:cubicBezTo>
                <a:lnTo>
                  <a:pt x="381342" y="1361253"/>
                </a:lnTo>
                <a:cubicBezTo>
                  <a:pt x="338120" y="1361253"/>
                  <a:pt x="303082" y="1326215"/>
                  <a:pt x="303082" y="1282993"/>
                </a:cubicBezTo>
                <a:lnTo>
                  <a:pt x="303082" y="823784"/>
                </a:lnTo>
                <a:lnTo>
                  <a:pt x="0" y="823784"/>
                </a:lnTo>
                <a:lnTo>
                  <a:pt x="334092" y="27241"/>
                </a:lnTo>
                <a:cubicBezTo>
                  <a:pt x="343005" y="9615"/>
                  <a:pt x="366447" y="533"/>
                  <a:pt x="381342" y="0"/>
                </a:cubicBezTo>
                <a:close/>
              </a:path>
            </a:pathLst>
          </a:custGeom>
          <a:solidFill>
            <a:schemeClr val="bg1"/>
          </a:solidFill>
          <a:ln w="9525"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0279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stor høj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8804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  <a:br>
              <a:rPr lang="da-DK" dirty="0"/>
            </a:br>
            <a:r>
              <a:rPr lang="da-DK" dirty="0"/>
              <a:t> </a:t>
            </a:r>
          </a:p>
        </p:txBody>
      </p:sp>
      <p:sp>
        <p:nvSpPr>
          <p:cNvPr id="2" name="Titel 2"/>
          <p:cNvSpPr>
            <a:spLocks noGrp="1"/>
          </p:cNvSpPr>
          <p:nvPr>
            <p:ph type="ctrTitle"/>
          </p:nvPr>
        </p:nvSpPr>
        <p:spPr>
          <a:xfrm>
            <a:off x="6243638" y="691815"/>
            <a:ext cx="5948362" cy="5474035"/>
          </a:xfrm>
          <a:blipFill>
            <a:blip r:embed="rId3"/>
            <a:stretch>
              <a:fillRect/>
            </a:stretch>
          </a:blipFill>
        </p:spPr>
        <p:txBody>
          <a:bodyPr lIns="360000" tIns="468000" rIns="540000" bIns="3384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a-DK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164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C333159E-FBB4-453B-BB73-EC3ABA0B9EC3}" type="datetime1">
              <a:rPr lang="da-DK" smtClean="0"/>
              <a:t>04.08.2025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164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164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15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622257" y="4053600"/>
            <a:ext cx="4979193" cy="899766"/>
          </a:xfrm>
        </p:spPr>
        <p:txBody>
          <a:bodyPr rIns="0">
            <a:noAutofit/>
          </a:bodyPr>
          <a:lstStyle>
            <a:lvl1pPr marL="0" indent="0"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9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6622257" y="3007285"/>
            <a:ext cx="4979193" cy="726435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 dirty="0"/>
              <a:t>Klik for at tilføje undertitel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6622257" y="1020200"/>
            <a:ext cx="4977606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29034541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illede lille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blipFill>
            <a:blip r:embed="rId2"/>
            <a:stretch>
              <a:fillRect/>
            </a:stretch>
          </a:blipFill>
        </p:spPr>
        <p:txBody>
          <a:bodyPr lIns="0" tIns="360000" rIns="6408000" anchor="ctr" anchorCtr="0"/>
          <a:lstStyle>
            <a:lvl1pPr marL="0" indent="0" algn="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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72EBC29C-0917-4C4D-9E80-3B6188930562}" type="datetime1">
              <a:rPr lang="da-DK" smtClean="0"/>
              <a:t>04.08.2025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6243638" y="2271092"/>
            <a:ext cx="5948362" cy="3895200"/>
          </a:xfrm>
          <a:blipFill>
            <a:blip r:embed="rId3"/>
            <a:stretch>
              <a:fillRect/>
            </a:stretch>
          </a:blipFill>
        </p:spPr>
        <p:txBody>
          <a:bodyPr lIns="360000" tIns="468000" rIns="540000" bIns="2448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a-DK" dirty="0"/>
          </a:p>
        </p:txBody>
      </p:sp>
      <p:sp>
        <p:nvSpPr>
          <p:cNvPr id="9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6622257" y="4053600"/>
            <a:ext cx="4979193" cy="899766"/>
          </a:xfrm>
        </p:spPr>
        <p:txBody>
          <a:bodyPr r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5" hasCustomPrompt="1"/>
          </p:nvPr>
        </p:nvSpPr>
        <p:spPr>
          <a:xfrm>
            <a:off x="6622258" y="2610941"/>
            <a:ext cx="4962920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629679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segl stor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8350" cy="6858000"/>
          </a:xfrm>
          <a:prstGeom prst="rect">
            <a:avLst/>
          </a:prstGeom>
          <a:gradFill flip="none" rotWithShape="1">
            <a:gsLst>
              <a:gs pos="0">
                <a:srgbClr val="DDDDDD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pic>
        <p:nvPicPr>
          <p:cNvPr id="7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34" r="10628" b="7654"/>
          <a:stretch/>
        </p:blipFill>
        <p:spPr>
          <a:xfrm>
            <a:off x="1733575" y="-6016"/>
            <a:ext cx="10465859" cy="6858000"/>
          </a:xfrm>
          <a:prstGeom prst="rect">
            <a:avLst/>
          </a:prstGeom>
        </p:spPr>
      </p:pic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8880D59A-D7B0-4B9B-8B78-E4C3DDBABBD4}" type="datetime1">
              <a:rPr lang="da-DK" smtClean="0"/>
              <a:t>04.08.2025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 hasCustomPrompt="1"/>
          </p:nvPr>
        </p:nvSpPr>
        <p:spPr>
          <a:xfrm>
            <a:off x="0" y="691815"/>
            <a:ext cx="5959476" cy="5474035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3384000" anchor="b" anchorCtr="0">
            <a:noAutofit/>
          </a:bodyPr>
          <a:lstStyle>
            <a:lvl1pPr algn="l">
              <a:lnSpc>
                <a:spcPct val="9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da-DK" dirty="0"/>
              <a:t>master</a:t>
            </a:r>
          </a:p>
        </p:txBody>
      </p:sp>
      <p:sp>
        <p:nvSpPr>
          <p:cNvPr id="37" name="Undertitel 2"/>
          <p:cNvSpPr>
            <a:spLocks noGrp="1"/>
          </p:cNvSpPr>
          <p:nvPr>
            <p:ph type="subTitle" idx="1" hasCustomPrompt="1"/>
          </p:nvPr>
        </p:nvSpPr>
        <p:spPr>
          <a:xfrm>
            <a:off x="588964" y="3007285"/>
            <a:ext cx="4946648" cy="726435"/>
          </a:xfrm>
        </p:spPr>
        <p:txBody>
          <a:bodyPr rIns="0">
            <a:noAutofit/>
          </a:bodyPr>
          <a:lstStyle>
            <a:lvl1pPr marL="0" indent="0" algn="l">
              <a:lnSpc>
                <a:spcPct val="100000"/>
              </a:lnSpc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 dirty="0"/>
              <a:t>Klik for at tilføje undertitel</a:t>
            </a:r>
          </a:p>
        </p:txBody>
      </p:sp>
      <p:sp>
        <p:nvSpPr>
          <p:cNvPr id="38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3" y="4053600"/>
            <a:ext cx="4946649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12" name="Titel 1"/>
          <p:cNvSpPr>
            <a:spLocks noGrp="1"/>
          </p:cNvSpPr>
          <p:nvPr>
            <p:ph type="body" sz="quarter" idx="14" hasCustomPrompt="1"/>
          </p:nvPr>
        </p:nvSpPr>
        <p:spPr>
          <a:xfrm>
            <a:off x="587375" y="1020200"/>
            <a:ext cx="4946649" cy="1345417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4281795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segl lill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7"/>
          <p:cNvSpPr/>
          <p:nvPr userDrawn="1"/>
        </p:nvSpPr>
        <p:spPr>
          <a:xfrm>
            <a:off x="0" y="0"/>
            <a:ext cx="12198350" cy="6858000"/>
          </a:xfrm>
          <a:prstGeom prst="rect">
            <a:avLst/>
          </a:prstGeom>
          <a:gradFill flip="none" rotWithShape="1">
            <a:gsLst>
              <a:gs pos="0">
                <a:srgbClr val="DDDDDD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34" r="10628" b="7654"/>
          <a:stretch/>
        </p:blipFill>
        <p:spPr>
          <a:xfrm>
            <a:off x="1733575" y="-6016"/>
            <a:ext cx="10465859" cy="6858000"/>
          </a:xfrm>
          <a:prstGeom prst="rect">
            <a:avLst/>
          </a:prstGeom>
        </p:spPr>
      </p:pic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10329111" y="-385200"/>
            <a:ext cx="814976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DACD5312-4BB5-4AD3-ABB6-C66798F20444}" type="datetime1">
              <a:rPr lang="da-DK" smtClean="0"/>
              <a:t>04.08.2025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3236495" y="-385200"/>
            <a:ext cx="6981162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11255542" y="-385200"/>
            <a:ext cx="381759" cy="176797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22" name="Titel 2"/>
          <p:cNvSpPr>
            <a:spLocks noGrp="1"/>
          </p:cNvSpPr>
          <p:nvPr>
            <p:ph type="ctrTitle"/>
          </p:nvPr>
        </p:nvSpPr>
        <p:spPr>
          <a:xfrm>
            <a:off x="0" y="2271092"/>
            <a:ext cx="5959476" cy="3895200"/>
          </a:xfrm>
          <a:blipFill>
            <a:blip r:embed="rId3"/>
            <a:stretch>
              <a:fillRect/>
            </a:stretch>
          </a:blipFill>
        </p:spPr>
        <p:txBody>
          <a:bodyPr lIns="540000" tIns="468000" rIns="360000" bIns="2340000" anchor="b" anchorCtr="0">
            <a:noAutofit/>
          </a:bodyPr>
          <a:lstStyle>
            <a:lvl1pPr algn="l">
              <a:lnSpc>
                <a:spcPts val="4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a-DK" dirty="0"/>
          </a:p>
        </p:txBody>
      </p:sp>
      <p:sp>
        <p:nvSpPr>
          <p:cNvPr id="15" name="Pladsholder til tekst 14"/>
          <p:cNvSpPr>
            <a:spLocks noGrp="1"/>
          </p:cNvSpPr>
          <p:nvPr>
            <p:ph type="body" sz="quarter" idx="13" hasCustomPrompt="1"/>
          </p:nvPr>
        </p:nvSpPr>
        <p:spPr>
          <a:xfrm>
            <a:off x="588963" y="4053600"/>
            <a:ext cx="4946649" cy="899766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da-DK" dirty="0"/>
              <a:t>Navn på oplægsholder, KU-enhed, sted og dato</a:t>
            </a:r>
          </a:p>
        </p:txBody>
      </p:sp>
      <p:sp>
        <p:nvSpPr>
          <p:cNvPr id="10" name="Titel 1"/>
          <p:cNvSpPr>
            <a:spLocks noGrp="1"/>
          </p:cNvSpPr>
          <p:nvPr>
            <p:ph type="body" sz="quarter" idx="14" hasCustomPrompt="1"/>
          </p:nvPr>
        </p:nvSpPr>
        <p:spPr>
          <a:xfrm>
            <a:off x="587375" y="2610941"/>
            <a:ext cx="4946649" cy="1109335"/>
          </a:xfrm>
        </p:spPr>
        <p:txBody>
          <a:bodyPr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a-DK" dirty="0"/>
              <a:t>Klik for at tilføje titel</a:t>
            </a:r>
          </a:p>
        </p:txBody>
      </p:sp>
    </p:spTree>
    <p:extLst>
      <p:ext uri="{BB962C8B-B14F-4D97-AF65-F5344CB8AC3E}">
        <p14:creationId xmlns:p14="http://schemas.microsoft.com/office/powerpoint/2010/main" val="1690682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3" y="620714"/>
            <a:ext cx="11012488" cy="865186"/>
          </a:xfrm>
        </p:spPr>
        <p:txBody>
          <a:bodyPr/>
          <a:lstStyle/>
          <a:p>
            <a:pPr lvl="0"/>
            <a:r>
              <a:rPr lang="da-DK" dirty="0"/>
              <a:t>Klik for at tilføje overskrift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idx="1" hasCustomPrompt="1"/>
          </p:nvPr>
        </p:nvSpPr>
        <p:spPr>
          <a:xfrm>
            <a:off x="588963" y="1635125"/>
            <a:ext cx="11012488" cy="4675188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 marL="719138" indent="0">
              <a:buNone/>
              <a:defRPr/>
            </a:lvl4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29339-1C74-4825-ADEB-BCD7E13EFC81}" type="datetime1">
              <a:rPr lang="da-DK" smtClean="0"/>
              <a:t>04.08.2025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796859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el og to indholdsobjekter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4" y="620714"/>
            <a:ext cx="11012486" cy="865186"/>
          </a:xfrm>
        </p:spPr>
        <p:txBody>
          <a:bodyPr/>
          <a:lstStyle/>
          <a:p>
            <a:pPr lvl="0"/>
            <a:r>
              <a:rPr lang="da-DK" dirty="0"/>
              <a:t>Klik for at tilføje overskrift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 hasCustomPrompt="1"/>
          </p:nvPr>
        </p:nvSpPr>
        <p:spPr>
          <a:xfrm>
            <a:off x="588964" y="1635125"/>
            <a:ext cx="5358535" cy="4675187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>
              <a:defRPr lang="da-DK" dirty="0" smtClean="0"/>
            </a:lvl4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endParaRPr lang="da-DK" dirty="0"/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 hasCustomPrompt="1"/>
          </p:nvPr>
        </p:nvSpPr>
        <p:spPr>
          <a:xfrm>
            <a:off x="6244502" y="1635125"/>
            <a:ext cx="5356948" cy="4675187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 marL="719138" indent="0">
              <a:buNone/>
              <a:defRPr lang="da-DK" dirty="0" smtClean="0"/>
            </a:lvl4pPr>
            <a:lvl5pPr>
              <a:defRPr lang="da-DK" dirty="0"/>
            </a:lvl5pPr>
            <a:lvl8pPr marL="719138" indent="0">
              <a:buNone/>
              <a:defRPr/>
            </a:lvl8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FFEAA-BA47-4F55-BB2A-ABDD4DBF5CDE}" type="datetime1">
              <a:rPr lang="da-DK" smtClean="0"/>
              <a:t>04.08.2025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754967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, indhold og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9"/>
          <p:cNvSpPr>
            <a:spLocks noGrp="1"/>
          </p:cNvSpPr>
          <p:nvPr>
            <p:ph type="pic" sz="quarter" idx="14" hasCustomPrompt="1"/>
          </p:nvPr>
        </p:nvSpPr>
        <p:spPr>
          <a:xfrm>
            <a:off x="6243639" y="1635125"/>
            <a:ext cx="5357812" cy="4675187"/>
          </a:xfrm>
          <a:blipFill>
            <a:blip r:embed="rId2"/>
            <a:stretch>
              <a:fillRect/>
            </a:stretch>
          </a:blipFill>
        </p:spPr>
        <p:txBody>
          <a:bodyPr lIns="0" tIns="2304000" rIns="0" anchor="t" anchorCtr="0"/>
          <a:lstStyle>
            <a:lvl1pPr marL="0" indent="0" algn="ctr">
              <a:buNone/>
              <a:defRPr sz="3200" baseline="0">
                <a:solidFill>
                  <a:schemeClr val="bg1"/>
                </a:solidFill>
                <a:sym typeface="Wingdings" panose="05000000000000000000" pitchFamily="2" charset="2"/>
              </a:defRPr>
            </a:lvl1pPr>
          </a:lstStyle>
          <a:p>
            <a:r>
              <a:rPr lang="da-DK" dirty="0"/>
              <a:t>Klik på ikonet, hvis du vil udskifte billedet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8965" y="620712"/>
            <a:ext cx="11012486" cy="865187"/>
          </a:xfrm>
        </p:spPr>
        <p:txBody>
          <a:bodyPr/>
          <a:lstStyle/>
          <a:p>
            <a:pPr lvl="0"/>
            <a:r>
              <a:rPr lang="da-DK" dirty="0"/>
              <a:t>Klik for at tilføje overskrift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 hasCustomPrompt="1"/>
          </p:nvPr>
        </p:nvSpPr>
        <p:spPr>
          <a:xfrm>
            <a:off x="588964" y="1635125"/>
            <a:ext cx="5359398" cy="4675188"/>
          </a:xfrm>
        </p:spPr>
        <p:txBody>
          <a:bodyPr vert="horz" lIns="0" tIns="0" rIns="0" bIns="0" rtlCol="0">
            <a:noAutofit/>
          </a:bodyPr>
          <a:lstStyle>
            <a:lvl1pPr>
              <a:defRPr lang="da-DK" dirty="0" smtClean="0"/>
            </a:lvl1pPr>
            <a:lvl2pPr>
              <a:defRPr lang="da-DK" dirty="0" smtClean="0"/>
            </a:lvl2pPr>
            <a:lvl3pPr>
              <a:defRPr lang="da-DK" dirty="0" smtClean="0"/>
            </a:lvl3pPr>
            <a:lvl4pPr>
              <a:defRPr lang="da-DK" dirty="0" smtClean="0"/>
            </a:lvl4pPr>
            <a:lvl5pPr>
              <a:defRPr lang="da-DK" dirty="0"/>
            </a:lvl5pPr>
          </a:lstStyle>
          <a:p>
            <a:pPr lvl="0"/>
            <a:r>
              <a:rPr lang="da-DK" dirty="0"/>
              <a:t>Klik for at indsætte tekst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2542C-E4D2-4366-8573-42718107279F}" type="datetime1">
              <a:rPr lang="da-DK" smtClean="0"/>
              <a:t>04.08.2025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017783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/>
          <p:cNvSpPr>
            <a:spLocks noGrp="1"/>
          </p:cNvSpPr>
          <p:nvPr>
            <p:ph type="title"/>
          </p:nvPr>
        </p:nvSpPr>
        <p:spPr>
          <a:xfrm>
            <a:off x="588965" y="620714"/>
            <a:ext cx="11012486" cy="86518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a-DK" dirty="0"/>
              <a:t>Klik for at redigere i master</a:t>
            </a:r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588964" y="1635125"/>
            <a:ext cx="11012487" cy="467518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a-DK" dirty="0"/>
              <a:t>Klik for at redigere i master</a:t>
            </a:r>
          </a:p>
          <a:p>
            <a:pPr lvl="1"/>
            <a:r>
              <a:rPr lang="da-DK" dirty="0"/>
              <a:t>Andet niveau</a:t>
            </a:r>
          </a:p>
          <a:p>
            <a:pPr lvl="2"/>
            <a:r>
              <a:rPr lang="da-DK" dirty="0"/>
              <a:t>Tredje niveau</a:t>
            </a:r>
          </a:p>
          <a:p>
            <a:pPr lvl="3"/>
            <a:r>
              <a:rPr lang="da-DK" dirty="0"/>
              <a:t>4</a:t>
            </a:r>
          </a:p>
          <a:p>
            <a:pPr lvl="4"/>
            <a:r>
              <a:rPr lang="da-DK" dirty="0"/>
              <a:t>5</a:t>
            </a:r>
          </a:p>
          <a:p>
            <a:pPr lvl="5"/>
            <a:r>
              <a:rPr lang="da-DK" dirty="0"/>
              <a:t>6</a:t>
            </a:r>
          </a:p>
          <a:p>
            <a:pPr lvl="6"/>
            <a:r>
              <a:rPr lang="da-DK" dirty="0"/>
              <a:t>7</a:t>
            </a:r>
          </a:p>
          <a:p>
            <a:pPr lvl="7"/>
            <a:r>
              <a:rPr lang="da-DK" dirty="0"/>
              <a:t>8</a:t>
            </a:r>
          </a:p>
          <a:p>
            <a:pPr lvl="8"/>
            <a:r>
              <a:rPr lang="da-DK" dirty="0"/>
              <a:t>9</a:t>
            </a:r>
          </a:p>
        </p:txBody>
      </p:sp>
      <p:sp>
        <p:nvSpPr>
          <p:cNvPr id="7" name="Rectangle 19"/>
          <p:cNvSpPr/>
          <p:nvPr userDrawn="1"/>
        </p:nvSpPr>
        <p:spPr>
          <a:xfrm>
            <a:off x="0" y="2"/>
            <a:ext cx="12192000" cy="33265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rgbClr val="EEEFEE">
                  <a:alpha val="93000"/>
                </a:srgbClr>
              </a:gs>
            </a:gsLst>
            <a:lin ang="5400000" scaled="0"/>
            <a:tileRect/>
          </a:gradFill>
          <a:ln w="381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4"/>
          <a:srcRect l="12043" t="11448" r="17199" b="13844"/>
          <a:stretch/>
        </p:blipFill>
        <p:spPr>
          <a:xfrm>
            <a:off x="335534" y="63578"/>
            <a:ext cx="166516" cy="211296"/>
          </a:xfrm>
          <a:prstGeom prst="rect">
            <a:avLst/>
          </a:prstGeom>
        </p:spPr>
      </p:pic>
      <p:pic>
        <p:nvPicPr>
          <p:cNvPr id="9" name="Picture 27"/>
          <p:cNvPicPr>
            <a:picLocks noChangeAspect="1"/>
          </p:cNvPicPr>
          <p:nvPr userDrawn="1"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698" y="96467"/>
            <a:ext cx="2346641" cy="159521"/>
          </a:xfrm>
          <a:prstGeom prst="rect">
            <a:avLst/>
          </a:prstGeom>
        </p:spPr>
      </p:pic>
      <p:sp>
        <p:nvSpPr>
          <p:cNvPr id="5" name="Pladsholder til sidefod 4"/>
          <p:cNvSpPr>
            <a:spLocks noGrp="1"/>
          </p:cNvSpPr>
          <p:nvPr>
            <p:ph type="ftr" sz="quarter" idx="3"/>
          </p:nvPr>
        </p:nvSpPr>
        <p:spPr>
          <a:xfrm>
            <a:off x="3236495" y="85745"/>
            <a:ext cx="6981162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4"/>
          </p:nvPr>
        </p:nvSpPr>
        <p:spPr>
          <a:xfrm>
            <a:off x="11219691" y="85745"/>
            <a:ext cx="381759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fld id="{091A926C-488A-4E3E-9C21-57CAA120E114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2"/>
          </p:nvPr>
        </p:nvSpPr>
        <p:spPr>
          <a:xfrm>
            <a:off x="10329111" y="85745"/>
            <a:ext cx="814976" cy="176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000">
                <a:solidFill>
                  <a:srgbClr val="333333"/>
                </a:solidFill>
              </a:defRPr>
            </a:lvl1pPr>
          </a:lstStyle>
          <a:p>
            <a:fld id="{4276E65D-4FB3-40ED-B65A-20F69F4A226A}" type="datetime1">
              <a:rPr lang="da-DK" smtClean="0"/>
              <a:t>04.08.2025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203620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4" r:id="rId2"/>
    <p:sldLayoutId id="2147483673" r:id="rId3"/>
    <p:sldLayoutId id="2147483671" r:id="rId4"/>
    <p:sldLayoutId id="2147483659" r:id="rId5"/>
    <p:sldLayoutId id="2147483672" r:id="rId6"/>
    <p:sldLayoutId id="2147483660" r:id="rId7"/>
    <p:sldLayoutId id="2147483662" r:id="rId8"/>
    <p:sldLayoutId id="2147483684" r:id="rId9"/>
    <p:sldLayoutId id="2147483685" r:id="rId10"/>
    <p:sldLayoutId id="2147483677" r:id="rId11"/>
    <p:sldLayoutId id="2147483675" r:id="rId12"/>
    <p:sldLayoutId id="2147483676" r:id="rId13"/>
    <p:sldLayoutId id="2147483678" r:id="rId14"/>
    <p:sldLayoutId id="2147483681" r:id="rId15"/>
    <p:sldLayoutId id="2147483682" r:id="rId16"/>
    <p:sldLayoutId id="2147483683" r:id="rId17"/>
    <p:sldLayoutId id="2147483687" r:id="rId18"/>
    <p:sldLayoutId id="2147483664" r:id="rId19"/>
    <p:sldLayoutId id="2147483665" r:id="rId20"/>
    <p:sldLayoutId id="2147483689" r:id="rId21"/>
    <p:sldLayoutId id="2147483688" r:id="rId22"/>
  </p:sldLayoutIdLst>
  <p:hf hdr="0" ft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000" kern="1200" spc="6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lang="da-DK" sz="24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1pPr>
      <a:lvl2pPr marL="719138" marR="0" indent="-358775" algn="l" defTabSz="914400" rtl="0" eaLnBrk="1" fontAlgn="auto" latinLnBrk="0" hangingPunct="1">
        <a:lnSpc>
          <a:spcPct val="100000"/>
        </a:lnSpc>
        <a:spcBef>
          <a:spcPts val="50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lang="da-DK" sz="20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1073150" indent="-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baseline="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719138" indent="354013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lang="da-DK" sz="1800" kern="1200" spc="60" baseline="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719138" indent="3540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a-DK" sz="1800" kern="1200" dirty="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70" userDrawn="1">
          <p15:clr>
            <a:srgbClr val="F26B43"/>
          </p15:clr>
        </p15:guide>
        <p15:guide id="2" pos="7307" userDrawn="1">
          <p15:clr>
            <a:srgbClr val="F26B43"/>
          </p15:clr>
        </p15:guide>
        <p15:guide id="3" orient="horz" pos="391" userDrawn="1">
          <p15:clr>
            <a:srgbClr val="F26B43"/>
          </p15:clr>
        </p15:guide>
        <p15:guide id="4" orient="horz" pos="935" userDrawn="1">
          <p15:clr>
            <a:srgbClr val="F26B43"/>
          </p15:clr>
        </p15:guide>
        <p15:guide id="5" pos="371" userDrawn="1">
          <p15:clr>
            <a:srgbClr val="F26B43"/>
          </p15:clr>
        </p15:guide>
        <p15:guide id="6" pos="7308" userDrawn="1">
          <p15:clr>
            <a:srgbClr val="F26B43"/>
          </p15:clr>
        </p15:guide>
        <p15:guide id="7" orient="horz" pos="1026" userDrawn="1">
          <p15:clr>
            <a:srgbClr val="F26B43"/>
          </p15:clr>
        </p15:guide>
        <p15:guide id="8" orient="horz" pos="397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jpeg"/><Relationship Id="rId5" Type="http://schemas.openxmlformats.org/officeDocument/2006/relationships/hyperlink" Target="https://orcid.org/0000-0003-3991-0864" TargetMode="External"/><Relationship Id="rId4" Type="http://schemas.openxmlformats.org/officeDocument/2006/relationships/image" Target="../media/image2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7" Type="http://schemas.openxmlformats.org/officeDocument/2006/relationships/hyperlink" Target="https://orcid.org/0000-0003-3991-0864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22.png"/><Relationship Id="rId5" Type="http://schemas.microsoft.com/office/2007/relationships/hdphoto" Target="../media/hdphoto2.wdp"/><Relationship Id="rId4" Type="http://schemas.openxmlformats.org/officeDocument/2006/relationships/image" Target="../media/image3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emf"/><Relationship Id="rId5" Type="http://schemas.openxmlformats.org/officeDocument/2006/relationships/package" Target="../embeddings/Microsoft_Word_Document.docx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2C4BC2-7107-9044-BEDE-1D749DF151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29339-1C74-4825-ADEB-BCD7E13EFC81}" type="datetime1">
              <a:rPr lang="da-DK" smtClean="0"/>
              <a:t>04.08.2025</a:t>
            </a:fld>
            <a:endParaRPr lang="da-DK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6CD2B3-78F6-D841-8D91-53E556345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1</a:t>
            </a:fld>
            <a:endParaRPr lang="da-DK" dirty="0"/>
          </a:p>
        </p:txBody>
      </p:sp>
      <p:pic>
        <p:nvPicPr>
          <p:cNvPr id="6" name="object 3">
            <a:extLst>
              <a:ext uri="{FF2B5EF4-FFF2-40B4-BE49-F238E27FC236}">
                <a16:creationId xmlns:a16="http://schemas.microsoft.com/office/drawing/2014/main" id="{AC04FB43-B8CC-9345-9C2B-41A79F209B6B}"/>
              </a:ext>
            </a:extLst>
          </p:cNvPr>
          <p:cNvPicPr/>
          <p:nvPr/>
        </p:nvPicPr>
        <p:blipFill rotWithShape="1">
          <a:blip r:embed="rId3" cstate="print"/>
          <a:srcRect l="259"/>
          <a:stretch/>
        </p:blipFill>
        <p:spPr>
          <a:xfrm>
            <a:off x="4288094" y="60446"/>
            <a:ext cx="7869116" cy="5972606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2B41BF3E-2D70-E34A-AE64-7118C95C1B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74" y="2965355"/>
            <a:ext cx="4139647" cy="1476319"/>
          </a:xfrm>
        </p:spPr>
        <p:txBody>
          <a:bodyPr/>
          <a:lstStyle/>
          <a:p>
            <a:pPr algn="ctr"/>
            <a:r>
              <a:rPr lang="da-DK" sz="3200" dirty="0">
                <a:solidFill>
                  <a:srgbClr val="C00000"/>
                </a:solidFill>
              </a:rPr>
              <a:t> </a:t>
            </a:r>
            <a:r>
              <a:rPr lang="da-DK" sz="4400" b="1" dirty="0" err="1">
                <a:solidFill>
                  <a:srgbClr val="C00000"/>
                </a:solidFill>
                <a:latin typeface="Agency FB" panose="020B0503020202020204" pitchFamily="34" charset="0"/>
              </a:rPr>
              <a:t>Antimicrobials</a:t>
            </a:r>
            <a:r>
              <a:rPr lang="da-DK" sz="4400" b="1" dirty="0">
                <a:solidFill>
                  <a:srgbClr val="C00000"/>
                </a:solidFill>
                <a:latin typeface="Agency FB" panose="020B0503020202020204" pitchFamily="34" charset="0"/>
              </a:rPr>
              <a:t> and </a:t>
            </a:r>
            <a:r>
              <a:rPr lang="da-DK" sz="4400" b="1" dirty="0" err="1">
                <a:solidFill>
                  <a:srgbClr val="C00000"/>
                </a:solidFill>
                <a:latin typeface="Agency FB" panose="020B0503020202020204" pitchFamily="34" charset="0"/>
              </a:rPr>
              <a:t>resistance</a:t>
            </a:r>
            <a:r>
              <a:rPr lang="da-DK" sz="4400" b="1" dirty="0">
                <a:solidFill>
                  <a:srgbClr val="C00000"/>
                </a:solidFill>
                <a:latin typeface="Agency FB" panose="020B0503020202020204" pitchFamily="34" charset="0"/>
              </a:rPr>
              <a:t> genes</a:t>
            </a:r>
            <a:endParaRPr lang="en-DK" sz="4400" dirty="0">
              <a:solidFill>
                <a:srgbClr val="C00000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48" t="62172" r="45526" b="27602"/>
          <a:stretch/>
        </p:blipFill>
        <p:spPr>
          <a:xfrm>
            <a:off x="39755" y="5883356"/>
            <a:ext cx="4135971" cy="49538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CDDEFC8-92FC-8C72-A784-A68B8124B10E}"/>
              </a:ext>
            </a:extLst>
          </p:cNvPr>
          <p:cNvSpPr txBox="1"/>
          <p:nvPr/>
        </p:nvSpPr>
        <p:spPr>
          <a:xfrm>
            <a:off x="-9939" y="4685341"/>
            <a:ext cx="426885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b="1" kern="0" dirty="0" err="1">
                <a:solidFill>
                  <a:srgbClr val="002060"/>
                </a:solidFill>
                <a:effectLst/>
                <a:latin typeface="Verdana" panose="020B060403050404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Gildas</a:t>
            </a:r>
            <a:r>
              <a:rPr lang="en-US" sz="1200" b="1" kern="0" dirty="0">
                <a:solidFill>
                  <a:srgbClr val="002060"/>
                </a:solidFill>
                <a:effectLst/>
                <a:latin typeface="Verdana" panose="020B060403050404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200" b="1" kern="0" dirty="0" err="1">
                <a:solidFill>
                  <a:srgbClr val="002060"/>
                </a:solidFill>
                <a:effectLst/>
                <a:latin typeface="Verdana" panose="020B060403050404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Hounmanou</a:t>
            </a:r>
            <a:r>
              <a:rPr lang="en-US" sz="1200" b="1" kern="0" dirty="0">
                <a:solidFill>
                  <a:srgbClr val="002060"/>
                </a:solidFill>
                <a:effectLst/>
                <a:latin typeface="Verdana" panose="020B060403050404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PhD </a:t>
            </a:r>
            <a:endParaRPr lang="en-DK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en-US" sz="1200" kern="0" dirty="0">
                <a:solidFill>
                  <a:srgbClr val="2D4E8A"/>
                </a:solidFill>
                <a:effectLst/>
                <a:latin typeface="Verdana" panose="020B060403050404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APTI-Fellow, National Institutes of Health, MD, USA</a:t>
            </a:r>
            <a:endParaRPr lang="en-DK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en-DK" sz="1200" b="1" kern="0" dirty="0">
                <a:solidFill>
                  <a:srgbClr val="002060"/>
                </a:solidFill>
                <a:effectLst/>
                <a:latin typeface="Verdana" panose="020B060403050404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Assistant-Professor</a:t>
            </a:r>
            <a:endParaRPr lang="en-DK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en-GB" sz="1200" kern="0" dirty="0">
                <a:solidFill>
                  <a:srgbClr val="044A91"/>
                </a:solidFill>
                <a:effectLst/>
                <a:latin typeface="Verdana" panose="020B0604030504040204" pitchFamily="34" charset="0"/>
                <a:ea typeface="Times New Roman" panose="02020603050405020304" pitchFamily="18" charset="0"/>
                <a:cs typeface="Calibri" panose="020F0502020204030204" pitchFamily="34" charset="0"/>
                <a:hlinkClick r:id="rId5" tooltip="https://orcid.org/0000-0003-3991-0864"/>
              </a:rPr>
              <a:t>https://orcid.org/0000-0003-3991-0864</a:t>
            </a:r>
            <a:endParaRPr lang="en-DK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en-US" sz="1200" b="1" kern="0" dirty="0">
                <a:solidFill>
                  <a:srgbClr val="000000"/>
                </a:solidFill>
                <a:effectLst/>
                <a:latin typeface="Verdana" panose="020B060403050404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University of Copenhagen</a:t>
            </a:r>
            <a:endParaRPr lang="en-DK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en-US" sz="1200" kern="0" dirty="0">
                <a:solidFill>
                  <a:srgbClr val="000000"/>
                </a:solidFill>
                <a:effectLst/>
                <a:latin typeface="Verdana" panose="020B060403050404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Faculty of Health and Medical Sciences</a:t>
            </a:r>
            <a:endParaRPr lang="en-DK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" name="Picture 2" descr="How do antibiotics work? | New Scientist">
            <a:extLst>
              <a:ext uri="{FF2B5EF4-FFF2-40B4-BE49-F238E27FC236}">
                <a16:creationId xmlns:a16="http://schemas.microsoft.com/office/drawing/2014/main" id="{65520BD3-EF9C-2D8B-E43B-F99AFEB445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55" y="21449"/>
            <a:ext cx="4156199" cy="2770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84013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0723" y="0"/>
            <a:ext cx="6310553" cy="2426391"/>
          </a:xfrm>
          <a:prstGeom prst="rect">
            <a:avLst/>
          </a:prstGeom>
        </p:spPr>
      </p:pic>
      <p:pic>
        <p:nvPicPr>
          <p:cNvPr id="4" name="Picture 10" descr="Capacity Building Stock Illustrations – 768 Capacity Building Stock  Illustrations, Vectors &amp; Clipart - Dreamstime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7370"/>
          <a:stretch/>
        </p:blipFill>
        <p:spPr bwMode="auto">
          <a:xfrm>
            <a:off x="8718885" y="5710525"/>
            <a:ext cx="3473115" cy="1043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DA0F4C7-D450-086E-B4FC-8301081149C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48" t="62172" r="45526" b="27602"/>
          <a:stretch/>
        </p:blipFill>
        <p:spPr>
          <a:xfrm>
            <a:off x="63255" y="5950895"/>
            <a:ext cx="4135971" cy="49538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A13C2D4-838A-0CB0-BF94-958A4FA01DD6}"/>
              </a:ext>
            </a:extLst>
          </p:cNvPr>
          <p:cNvSpPr txBox="1"/>
          <p:nvPr/>
        </p:nvSpPr>
        <p:spPr>
          <a:xfrm>
            <a:off x="0" y="4703587"/>
            <a:ext cx="426885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b="1" kern="0" dirty="0" err="1">
                <a:solidFill>
                  <a:srgbClr val="002060"/>
                </a:solidFill>
                <a:effectLst/>
                <a:latin typeface="Verdana" panose="020B060403050404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Gildas</a:t>
            </a:r>
            <a:r>
              <a:rPr lang="en-US" sz="1200" b="1" kern="0" dirty="0">
                <a:solidFill>
                  <a:srgbClr val="002060"/>
                </a:solidFill>
                <a:effectLst/>
                <a:latin typeface="Verdana" panose="020B060403050404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200" b="1" kern="0" dirty="0" err="1">
                <a:solidFill>
                  <a:srgbClr val="002060"/>
                </a:solidFill>
                <a:effectLst/>
                <a:latin typeface="Verdana" panose="020B060403050404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Hounmanou</a:t>
            </a:r>
            <a:r>
              <a:rPr lang="en-US" sz="1200" b="1" kern="0" dirty="0">
                <a:solidFill>
                  <a:srgbClr val="002060"/>
                </a:solidFill>
                <a:effectLst/>
                <a:latin typeface="Verdana" panose="020B060403050404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, PhD </a:t>
            </a:r>
            <a:endParaRPr lang="en-DK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en-US" sz="1200" kern="0" dirty="0">
                <a:solidFill>
                  <a:srgbClr val="2D4E8A"/>
                </a:solidFill>
                <a:effectLst/>
                <a:latin typeface="Verdana" panose="020B060403050404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APTI-Fellow, National Institutes of Health, MD, USA</a:t>
            </a:r>
            <a:endParaRPr lang="en-DK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en-DK" sz="1200" b="1" kern="0" dirty="0">
                <a:solidFill>
                  <a:srgbClr val="002060"/>
                </a:solidFill>
                <a:effectLst/>
                <a:latin typeface="Verdana" panose="020B060403050404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Assistant-Professor</a:t>
            </a:r>
            <a:endParaRPr lang="en-DK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en-GB" sz="1200" kern="0" dirty="0">
                <a:solidFill>
                  <a:srgbClr val="044A91"/>
                </a:solidFill>
                <a:effectLst/>
                <a:latin typeface="Verdana" panose="020B0604030504040204" pitchFamily="34" charset="0"/>
                <a:ea typeface="Times New Roman" panose="02020603050405020304" pitchFamily="18" charset="0"/>
                <a:cs typeface="Calibri" panose="020F0502020204030204" pitchFamily="34" charset="0"/>
                <a:hlinkClick r:id="rId7" tooltip="https://orcid.org/0000-0003-3991-0864"/>
              </a:rPr>
              <a:t>https://orcid.org/0000-0003-3991-0864</a:t>
            </a:r>
            <a:endParaRPr lang="en-DK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en-US" sz="1200" b="1" kern="0" dirty="0">
                <a:solidFill>
                  <a:srgbClr val="000000"/>
                </a:solidFill>
                <a:effectLst/>
                <a:latin typeface="Verdana" panose="020B060403050404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University of Copenhagen</a:t>
            </a:r>
            <a:endParaRPr lang="en-DK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en-US" sz="1200" kern="0" dirty="0">
                <a:solidFill>
                  <a:srgbClr val="000000"/>
                </a:solidFill>
                <a:effectLst/>
                <a:latin typeface="Verdana" panose="020B060403050404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Faculty of Health and Medical Sciences</a:t>
            </a:r>
            <a:endParaRPr lang="en-DK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04F1D92-F82B-B61A-8493-539EDC69F471}"/>
              </a:ext>
            </a:extLst>
          </p:cNvPr>
          <p:cNvSpPr txBox="1">
            <a:spLocks/>
          </p:cNvSpPr>
          <p:nvPr/>
        </p:nvSpPr>
        <p:spPr>
          <a:xfrm>
            <a:off x="3392180" y="2822786"/>
            <a:ext cx="5971739" cy="242639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000" kern="1200" spc="6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5400" b="1" dirty="0">
                <a:latin typeface="Abadi" panose="020B0604020104020204" pitchFamily="34" charset="0"/>
              </a:rPr>
              <a:t>Any Question is welcome</a:t>
            </a:r>
          </a:p>
          <a:p>
            <a:pPr algn="ctr"/>
            <a:r>
              <a:rPr lang="en-GB" sz="5400" b="1" dirty="0">
                <a:latin typeface="Abadi" panose="020B0604020104020204" pitchFamily="34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924880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55F188-17D1-C6AE-AED2-AFD0200258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B381400-C85C-7C36-FA64-0257CDDC47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-1500"/>
            <a:ext cx="12191998" cy="6858000"/>
          </a:xfrm>
          <a:prstGeom prst="rect">
            <a:avLst/>
          </a:prstGeom>
          <a:gradFill>
            <a:gsLst>
              <a:gs pos="19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7EC8909-8CB1-49F5-A58B-C62DAB153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78536" y="12437"/>
            <a:ext cx="11713464" cy="6844063"/>
          </a:xfrm>
          <a:prstGeom prst="rect">
            <a:avLst/>
          </a:prstGeom>
          <a:gradFill>
            <a:gsLst>
              <a:gs pos="0">
                <a:srgbClr val="000000">
                  <a:alpha val="71765"/>
                </a:srgbClr>
              </a:gs>
              <a:gs pos="100000">
                <a:schemeClr val="accent1">
                  <a:alpha val="20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62BAFF4-5B2E-F6D9-8DF7-2A2D12EEE7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9" y="2724072"/>
            <a:ext cx="12192008" cy="4114801"/>
          </a:xfrm>
          <a:prstGeom prst="rect">
            <a:avLst/>
          </a:prstGeom>
          <a:gradFill>
            <a:gsLst>
              <a:gs pos="30000">
                <a:schemeClr val="accent1">
                  <a:lumMod val="75000"/>
                  <a:alpha val="19000"/>
                </a:schemeClr>
              </a:gs>
              <a:gs pos="100000">
                <a:schemeClr val="accent1">
                  <a:alpha val="2400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F934F76-D46A-DAE1-3317-F96EA5FAC6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709672" y="1716338"/>
            <a:ext cx="6858003" cy="3422328"/>
          </a:xfrm>
          <a:prstGeom prst="rect">
            <a:avLst/>
          </a:prstGeom>
          <a:gradFill>
            <a:gsLst>
              <a:gs pos="0">
                <a:schemeClr val="accent1">
                  <a:alpha val="52000"/>
                </a:schemeClr>
              </a:gs>
              <a:gs pos="76000">
                <a:schemeClr val="accent1">
                  <a:lumMod val="75000"/>
                  <a:alpha val="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568482E-2565-425D-F4E5-77EF4C6BE6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123" y="2706446"/>
            <a:ext cx="12191997" cy="3711900"/>
          </a:xfrm>
          <a:prstGeom prst="rect">
            <a:avLst/>
          </a:prstGeom>
          <a:gradFill>
            <a:gsLst>
              <a:gs pos="0">
                <a:srgbClr val="000000">
                  <a:alpha val="50000"/>
                </a:srgbClr>
              </a:gs>
              <a:gs pos="92000">
                <a:schemeClr val="accent1">
                  <a:lumMod val="75000"/>
                  <a:alpha val="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ustomShape 1">
            <a:extLst>
              <a:ext uri="{FF2B5EF4-FFF2-40B4-BE49-F238E27FC236}">
                <a16:creationId xmlns:a16="http://schemas.microsoft.com/office/drawing/2014/main" id="{6344F5E9-9218-F6D9-A504-65E02D59E702}"/>
              </a:ext>
            </a:extLst>
          </p:cNvPr>
          <p:cNvSpPr/>
          <p:nvPr/>
        </p:nvSpPr>
        <p:spPr>
          <a:xfrm>
            <a:off x="8165" y="19127"/>
            <a:ext cx="4672566" cy="92187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/>
          <a:p>
            <a:pPr algn="ctr"/>
            <a:r>
              <a:rPr lang="fr-FR" sz="5400" kern="1200" dirty="0">
                <a:latin typeface="Aptos" panose="020B0004020202020204" pitchFamily="34" charset="0"/>
                <a:ea typeface="+mj-ea"/>
                <a:cs typeface="+mj-cs"/>
              </a:rPr>
              <a:t>AMR in </a:t>
            </a:r>
            <a:r>
              <a:rPr lang="fr-FR" sz="5400" kern="1200" dirty="0" err="1">
                <a:latin typeface="Aptos" panose="020B0004020202020204" pitchFamily="34" charset="0"/>
                <a:ea typeface="+mj-ea"/>
                <a:cs typeface="+mj-cs"/>
              </a:rPr>
              <a:t>LMICs</a:t>
            </a:r>
            <a:endParaRPr lang="en-US" sz="3200" dirty="0">
              <a:latin typeface="Aptos" panose="020B0004020202020204" pitchFamily="34" charset="0"/>
            </a:endParaRPr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DF39F0FA-CE3B-3877-6CA4-7BEE7C61B320}"/>
              </a:ext>
            </a:extLst>
          </p:cNvPr>
          <p:cNvSpPr txBox="1">
            <a:spLocks noChangeArrowheads="1"/>
          </p:cNvSpPr>
          <p:nvPr/>
        </p:nvSpPr>
        <p:spPr>
          <a:xfrm>
            <a:off x="53850" y="1171132"/>
            <a:ext cx="4470528" cy="538080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71463" indent="-271463" algn="l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lang="da-DK" sz="2400" kern="1200" spc="45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5781" marR="0" indent="-264319" algn="l" defTabSz="685800" rtl="0" eaLnBrk="1" fontAlgn="auto" latinLnBrk="0" hangingPunct="1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da-DK" sz="2000" kern="1200" spc="45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8038" indent="-271463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lang="da-DK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8038" indent="-271463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lang="da-DK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08038" indent="-271463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lang="da-DK" sz="1600" kern="1200" spc="45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08038" indent="-271463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808038" indent="-271463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808038" indent="-271463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808038" indent="-271463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3464" indent="-283464" defTabSz="914400">
              <a:lnSpc>
                <a:spcPct val="90000"/>
              </a:lnSpc>
              <a:spcBef>
                <a:spcPts val="1000"/>
              </a:spcBef>
            </a:pPr>
            <a:r>
              <a:rPr lang="en-GB" sz="2000" dirty="0">
                <a:solidFill>
                  <a:schemeClr val="bg1"/>
                </a:solidFill>
                <a:latin typeface="Aptos" panose="020B0004020202020204" pitchFamily="34" charset="0"/>
              </a:rPr>
              <a:t>Antimicrobial resistance is a global threat at the intersection of human, animal, and environmental health</a:t>
            </a:r>
            <a:endParaRPr lang="en-US" sz="2000" b="0" kern="1200" baseline="0" noProof="1">
              <a:solidFill>
                <a:schemeClr val="bg1"/>
              </a:solidFill>
              <a:latin typeface="Aptos" panose="020B0004020202020204" pitchFamily="34" charset="0"/>
            </a:endParaRPr>
          </a:p>
          <a:p>
            <a:pPr marL="283464" indent="-283464" defTabSz="914400">
              <a:lnSpc>
                <a:spcPct val="90000"/>
              </a:lnSpc>
              <a:spcBef>
                <a:spcPts val="1000"/>
              </a:spcBef>
            </a:pPr>
            <a:r>
              <a:rPr lang="en-GB" sz="2000" dirty="0">
                <a:solidFill>
                  <a:schemeClr val="bg1"/>
                </a:solidFill>
                <a:latin typeface="Aptos" panose="020B0004020202020204" pitchFamily="34" charset="0"/>
              </a:rPr>
              <a:t>Genomics is revolutionizing our understanding of AMR, but much of its promise remains out of reach in LMICs, where the AMR burden is greatest </a:t>
            </a:r>
          </a:p>
          <a:p>
            <a:pPr marL="283464" indent="-283464" defTabSz="914400">
              <a:lnSpc>
                <a:spcPct val="90000"/>
              </a:lnSpc>
              <a:spcBef>
                <a:spcPts val="1000"/>
              </a:spcBef>
            </a:pPr>
            <a:r>
              <a:rPr lang="en-GB" sz="2000" dirty="0">
                <a:solidFill>
                  <a:schemeClr val="bg1"/>
                </a:solidFill>
                <a:latin typeface="Aptos" panose="020B0004020202020204" pitchFamily="34" charset="0"/>
              </a:rPr>
              <a:t>Genome sequencing is become more affordable and accessible</a:t>
            </a:r>
          </a:p>
          <a:p>
            <a:pPr marL="283464" indent="-283464" defTabSz="914400">
              <a:lnSpc>
                <a:spcPct val="90000"/>
              </a:lnSpc>
              <a:spcBef>
                <a:spcPts val="1000"/>
              </a:spcBef>
            </a:pPr>
            <a:r>
              <a:rPr lang="en-GB" sz="2000" dirty="0">
                <a:solidFill>
                  <a:schemeClr val="bg1"/>
                </a:solidFill>
                <a:latin typeface="Aptos" panose="020B0004020202020204" pitchFamily="34" charset="0"/>
              </a:rPr>
              <a:t>Continuous training on sequencing data analysis is therefore important to keep-up and equitably harness the promise of genomics to inform One Health AMR strategies in LMICs</a:t>
            </a: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6B955F5C-AD73-DD55-EFC8-3FB1BB4C39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19"/>
          <a:stretch/>
        </p:blipFill>
        <p:spPr bwMode="auto">
          <a:xfrm>
            <a:off x="4547281" y="7404"/>
            <a:ext cx="7613650" cy="6410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0BD995B-0CB0-4823-3F83-85C26C2980F7}"/>
              </a:ext>
            </a:extLst>
          </p:cNvPr>
          <p:cNvSpPr txBox="1"/>
          <p:nvPr/>
        </p:nvSpPr>
        <p:spPr>
          <a:xfrm>
            <a:off x="4547281" y="6413038"/>
            <a:ext cx="7636553" cy="42583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/>
          <a:p>
            <a:pPr marL="228600" indent="-228600">
              <a:lnSpc>
                <a:spcPct val="90000"/>
              </a:lnSpc>
              <a:spcBef>
                <a:spcPts val="1000"/>
              </a:spcBef>
            </a:pPr>
            <a:r>
              <a:rPr lang="fr-FR" sz="16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https://</a:t>
            </a:r>
            <a:r>
              <a:rPr lang="fr-FR" sz="1600" b="1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www.thelancet.com</a:t>
            </a:r>
            <a:r>
              <a:rPr lang="fr-FR" sz="16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/</a:t>
            </a:r>
            <a:r>
              <a:rPr lang="fr-FR" sz="1600" b="1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journals</a:t>
            </a:r>
            <a:r>
              <a:rPr lang="fr-FR" sz="16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/</a:t>
            </a:r>
            <a:r>
              <a:rPr lang="fr-FR" sz="1600" b="1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lancet</a:t>
            </a:r>
            <a:r>
              <a:rPr lang="fr-FR" sz="16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/article/PIIS0140-6736(21)02724-0/</a:t>
            </a:r>
            <a:r>
              <a:rPr lang="fr-FR" sz="1600" b="1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fulltext</a:t>
            </a:r>
            <a:endParaRPr lang="fr-FR" sz="1600" b="1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4DB8C04-4DBF-CB6D-1FB9-59BB61F72736}"/>
              </a:ext>
            </a:extLst>
          </p:cNvPr>
          <p:cNvSpPr/>
          <p:nvPr/>
        </p:nvSpPr>
        <p:spPr>
          <a:xfrm>
            <a:off x="9641711" y="955403"/>
            <a:ext cx="717632" cy="665055"/>
          </a:xfrm>
          <a:prstGeom prst="rect">
            <a:avLst/>
          </a:prstGeom>
          <a:solidFill>
            <a:srgbClr val="023C7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DK" sz="4000" b="1" dirty="0">
                <a:latin typeface="Calibri" panose="020F0502020204030204" pitchFamily="34" charset="0"/>
                <a:cs typeface="Calibri" panose="020F0502020204030204" pitchFamily="34" charset="0"/>
              </a:rPr>
              <a:t>BY</a:t>
            </a:r>
            <a:endParaRPr lang="en-DK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14739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6451" y="651896"/>
            <a:ext cx="9740148" cy="495987"/>
          </a:xfrm>
        </p:spPr>
        <p:txBody>
          <a:bodyPr/>
          <a:lstStyle/>
          <a:p>
            <a:r>
              <a:rPr lang="en-GB" dirty="0"/>
              <a:t>What are antimicrobials and how are they classified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7498" y="1650776"/>
            <a:ext cx="8628158" cy="2043240"/>
          </a:xfrm>
        </p:spPr>
        <p:txBody>
          <a:bodyPr/>
          <a:lstStyle/>
          <a:p>
            <a:r>
              <a:rPr lang="en-US" dirty="0"/>
              <a:t>Substance that destroys or inhibits the growth of </a:t>
            </a:r>
            <a:r>
              <a:rPr lang="en-GB" dirty="0"/>
              <a:t>microorganisms and is </a:t>
            </a:r>
            <a:r>
              <a:rPr lang="en-US" dirty="0"/>
              <a:t>used in the treatment of external or </a:t>
            </a:r>
            <a:r>
              <a:rPr lang="en-GB" dirty="0"/>
              <a:t>internal infections</a:t>
            </a:r>
          </a:p>
          <a:p>
            <a:r>
              <a:rPr lang="en-US" dirty="0"/>
              <a:t>While some antibiotics are produced by microorganisms, most are now </a:t>
            </a:r>
            <a:r>
              <a:rPr lang="en-GB" dirty="0"/>
              <a:t>manufactured synthetically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29339-1C74-4825-ADEB-BCD7E13EFC81}" type="datetime1">
              <a:rPr lang="da-DK" smtClean="0"/>
              <a:t>04.08.2025</a:t>
            </a:fld>
            <a:endParaRPr lang="da-DK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3</a:t>
            </a:fld>
            <a:endParaRPr lang="da-DK" dirty="0"/>
          </a:p>
        </p:txBody>
      </p:sp>
      <p:pic>
        <p:nvPicPr>
          <p:cNvPr id="2050" name="Picture 2" descr="How do antibiotics work? | New Scientis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8194" y="3724215"/>
            <a:ext cx="4537364" cy="3024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547661" y="4377484"/>
            <a:ext cx="6030038" cy="204323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61950" indent="-3619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a-DK" sz="2400" kern="1200" spc="6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19138" marR="0" indent="-358775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da-DK" sz="2000" kern="1200" spc="6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3150" indent="-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1913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da-DK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9138" indent="3540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spc="6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solidFill>
                  <a:srgbClr val="C00000"/>
                </a:solidFill>
              </a:rPr>
              <a:t>Classification of antibiotics</a:t>
            </a:r>
            <a:endParaRPr lang="en-US" dirty="0">
              <a:solidFill>
                <a:srgbClr val="C00000"/>
              </a:solidFill>
            </a:endParaRPr>
          </a:p>
          <a:p>
            <a:r>
              <a:rPr lang="en-US" dirty="0"/>
              <a:t>On the basis of mechanism of action</a:t>
            </a:r>
          </a:p>
          <a:p>
            <a:r>
              <a:rPr lang="en-US" dirty="0"/>
              <a:t>On the basis of spectrum of activity</a:t>
            </a:r>
          </a:p>
          <a:p>
            <a:r>
              <a:rPr lang="en-US" dirty="0"/>
              <a:t>On the basis of mode of action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65944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5446" y="506052"/>
            <a:ext cx="10555124" cy="464849"/>
          </a:xfrm>
        </p:spPr>
        <p:txBody>
          <a:bodyPr/>
          <a:lstStyle/>
          <a:p>
            <a:r>
              <a:rPr lang="en-US" dirty="0"/>
              <a:t>On the basis of mechanism of action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7207" y="1374768"/>
            <a:ext cx="3466863" cy="3351284"/>
          </a:xfrm>
        </p:spPr>
        <p:txBody>
          <a:bodyPr/>
          <a:lstStyle/>
          <a:p>
            <a:pPr marL="0" indent="0">
              <a:buNone/>
            </a:pPr>
            <a:r>
              <a:rPr lang="en-GB" sz="1800" b="1" dirty="0"/>
              <a:t>Cell Wall Synthesis inhibitors</a:t>
            </a:r>
          </a:p>
          <a:p>
            <a:r>
              <a:rPr lang="en-GB" sz="1800" dirty="0"/>
              <a:t>Penicillins</a:t>
            </a:r>
          </a:p>
          <a:p>
            <a:r>
              <a:rPr lang="en-GB" sz="1800" dirty="0"/>
              <a:t>Cephalosporins</a:t>
            </a:r>
          </a:p>
          <a:p>
            <a:r>
              <a:rPr lang="en-GB" sz="1800" dirty="0"/>
              <a:t>Vancomycin</a:t>
            </a:r>
          </a:p>
          <a:p>
            <a:r>
              <a:rPr lang="en-GB" sz="1800" b="1" dirty="0"/>
              <a:t>Beta-lactamase Inhibitors</a:t>
            </a:r>
          </a:p>
          <a:p>
            <a:r>
              <a:rPr lang="en-GB" sz="1800" dirty="0"/>
              <a:t>Polymycin</a:t>
            </a:r>
          </a:p>
          <a:p>
            <a:r>
              <a:rPr lang="en-GB" sz="1800" dirty="0"/>
              <a:t>Bacitracin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29339-1C74-4825-ADEB-BCD7E13EFC81}" type="datetime1">
              <a:rPr lang="da-DK" smtClean="0"/>
              <a:t>04.08.2025</a:t>
            </a:fld>
            <a:endParaRPr lang="da-DK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4</a:t>
            </a:fld>
            <a:endParaRPr lang="da-DK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7802871" y="2857094"/>
            <a:ext cx="4389128" cy="386738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61950" indent="-3619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a-DK" sz="2400" kern="1200" spc="6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19138" marR="0" indent="-358775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da-DK" sz="2000" kern="1200" spc="6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3150" indent="-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1913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da-DK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9138" indent="3540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spc="6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800" b="1" dirty="0"/>
              <a:t>DNA Synthesis Inhibitors</a:t>
            </a:r>
          </a:p>
          <a:p>
            <a:r>
              <a:rPr lang="en-GB" sz="1800" dirty="0"/>
              <a:t>Fluoroquinolones (</a:t>
            </a:r>
            <a:r>
              <a:rPr lang="en-GB" sz="1800" dirty="0" err="1"/>
              <a:t>ciprofloxacillin</a:t>
            </a:r>
            <a:r>
              <a:rPr lang="en-GB" sz="1800" dirty="0"/>
              <a:t>)</a:t>
            </a:r>
          </a:p>
          <a:p>
            <a:r>
              <a:rPr lang="en-GB" sz="1800" dirty="0"/>
              <a:t>Metronidazole</a:t>
            </a:r>
          </a:p>
          <a:p>
            <a:r>
              <a:rPr lang="en-GB" sz="1800" b="1" dirty="0"/>
              <a:t>RNA synthesis Inhibitors</a:t>
            </a:r>
          </a:p>
          <a:p>
            <a:r>
              <a:rPr lang="en-GB" sz="1800" dirty="0"/>
              <a:t>Rifampin</a:t>
            </a:r>
          </a:p>
          <a:p>
            <a:r>
              <a:rPr lang="en-GB" sz="1800" b="1" dirty="0"/>
              <a:t>Mycolic Acid synthesis inhibitors</a:t>
            </a:r>
          </a:p>
          <a:p>
            <a:r>
              <a:rPr lang="en-GB" sz="1800" dirty="0"/>
              <a:t>Isoniazid</a:t>
            </a:r>
          </a:p>
          <a:p>
            <a:r>
              <a:rPr lang="en-GB" sz="1800" b="1" dirty="0"/>
              <a:t>Folic Acid synthesis inhibitors</a:t>
            </a:r>
          </a:p>
          <a:p>
            <a:r>
              <a:rPr lang="en-GB" sz="1800" dirty="0"/>
              <a:t>Sulfonamides</a:t>
            </a:r>
          </a:p>
          <a:p>
            <a:r>
              <a:rPr lang="en-GB" sz="1800" dirty="0"/>
              <a:t>Trimethoprim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3794617" y="2177363"/>
            <a:ext cx="3877707" cy="381074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61950" indent="-3619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a-DK" sz="2400" kern="1200" spc="6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19138" marR="0" indent="-358775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da-DK" sz="2000" kern="1200" spc="6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3150" indent="-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1913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da-DK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9138" indent="3540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spc="6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800" b="1" dirty="0"/>
              <a:t>Protein Synthesis Inhibitors</a:t>
            </a:r>
          </a:p>
          <a:p>
            <a:r>
              <a:rPr lang="en-GB" sz="1800" b="1" dirty="0"/>
              <a:t>Inhibit 30s Subunit</a:t>
            </a:r>
          </a:p>
          <a:p>
            <a:r>
              <a:rPr lang="en-GB" sz="1800" dirty="0"/>
              <a:t>Aminoglycosides (gentamycin)</a:t>
            </a:r>
          </a:p>
          <a:p>
            <a:r>
              <a:rPr lang="en-GB" sz="1800" dirty="0" err="1"/>
              <a:t>Tetracyclines</a:t>
            </a:r>
            <a:endParaRPr lang="en-GB" sz="1800" dirty="0"/>
          </a:p>
          <a:p>
            <a:r>
              <a:rPr lang="en-GB" sz="1800" b="1" dirty="0"/>
              <a:t>Inhibit 50s Subunit</a:t>
            </a:r>
          </a:p>
          <a:p>
            <a:r>
              <a:rPr lang="en-GB" sz="1800" dirty="0"/>
              <a:t>Macrolides</a:t>
            </a:r>
          </a:p>
          <a:p>
            <a:r>
              <a:rPr lang="en-GB" sz="1800" dirty="0"/>
              <a:t>Chloramphenicol</a:t>
            </a:r>
          </a:p>
          <a:p>
            <a:r>
              <a:rPr lang="en-GB" sz="1800" dirty="0"/>
              <a:t>Clindamycin</a:t>
            </a:r>
          </a:p>
          <a:p>
            <a:r>
              <a:rPr lang="en-GB" sz="1800" dirty="0" err="1"/>
              <a:t>Streptogramins</a:t>
            </a:r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1643362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533" y="434596"/>
            <a:ext cx="2599299" cy="1353743"/>
          </a:xfrm>
        </p:spPr>
        <p:txBody>
          <a:bodyPr/>
          <a:lstStyle/>
          <a:p>
            <a:pPr algn="ctr"/>
            <a:r>
              <a:rPr lang="en-US" dirty="0"/>
              <a:t>On the basis of mechanism of action</a:t>
            </a:r>
            <a:endParaRPr lang="en-GB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lum contrast="40000"/>
          </a:blip>
          <a:stretch>
            <a:fillRect/>
          </a:stretch>
        </p:blipFill>
        <p:spPr>
          <a:xfrm>
            <a:off x="3447207" y="416298"/>
            <a:ext cx="8472362" cy="6314309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29339-1C74-4825-ADEB-BCD7E13EFC81}" type="datetime1">
              <a:rPr lang="da-DK" smtClean="0"/>
              <a:t>04.08.2025</a:t>
            </a:fld>
            <a:endParaRPr lang="da-DK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5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9485569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 the basis of spectrum of activity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681" y="1635124"/>
            <a:ext cx="5300284" cy="3559963"/>
          </a:xfrm>
        </p:spPr>
        <p:txBody>
          <a:bodyPr/>
          <a:lstStyle/>
          <a:p>
            <a:pPr marL="0" indent="0">
              <a:buNone/>
            </a:pPr>
            <a:r>
              <a:rPr lang="en-GB" b="1" dirty="0"/>
              <a:t> Broad spectrum antibiotics </a:t>
            </a:r>
            <a:r>
              <a:rPr lang="en-GB" dirty="0"/>
              <a:t>:</a:t>
            </a:r>
          </a:p>
          <a:p>
            <a:r>
              <a:rPr lang="en-GB" dirty="0"/>
              <a:t>Amoxicillin</a:t>
            </a:r>
          </a:p>
          <a:p>
            <a:r>
              <a:rPr lang="en-GB" dirty="0"/>
              <a:t>Tetracycline</a:t>
            </a:r>
          </a:p>
          <a:p>
            <a:r>
              <a:rPr lang="en-GB" dirty="0"/>
              <a:t>cephalosporin</a:t>
            </a:r>
          </a:p>
          <a:p>
            <a:r>
              <a:rPr lang="en-GB" dirty="0"/>
              <a:t>Chloramphenicol</a:t>
            </a:r>
          </a:p>
          <a:p>
            <a:r>
              <a:rPr lang="en-GB" dirty="0"/>
              <a:t>Erythromycin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29339-1C74-4825-ADEB-BCD7E13EFC81}" type="datetime1">
              <a:rPr lang="da-DK" smtClean="0"/>
              <a:t>04.08.2025</a:t>
            </a:fld>
            <a:endParaRPr lang="da-DK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6</a:t>
            </a:fld>
            <a:endParaRPr lang="da-DK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5885017" y="1792244"/>
            <a:ext cx="5983302" cy="324572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61950" indent="-3619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a-DK" sz="2400" kern="1200" spc="6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19138" marR="0" indent="-358775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da-DK" sz="2000" kern="1200" spc="6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3150" indent="-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1913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da-DK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9138" indent="354013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spc="6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19138" indent="354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a-DK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b="1" dirty="0"/>
              <a:t> Narrow/Short spectrum antibiotics:</a:t>
            </a:r>
          </a:p>
          <a:p>
            <a:r>
              <a:rPr lang="en-GB" dirty="0"/>
              <a:t>Penicillin</a:t>
            </a:r>
          </a:p>
          <a:p>
            <a:r>
              <a:rPr lang="en-GB" dirty="0" err="1"/>
              <a:t>Cloxacillin</a:t>
            </a:r>
            <a:endParaRPr lang="en-GB" dirty="0"/>
          </a:p>
          <a:p>
            <a:r>
              <a:rPr lang="en-GB" dirty="0"/>
              <a:t>vancomycin</a:t>
            </a:r>
          </a:p>
          <a:p>
            <a:r>
              <a:rPr lang="en-GB" dirty="0"/>
              <a:t>Bacitracin</a:t>
            </a:r>
          </a:p>
          <a:p>
            <a:r>
              <a:rPr lang="en-GB" dirty="0" err="1"/>
              <a:t>Fluxacillin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091982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 the basis of mode of action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46332" y="1214339"/>
            <a:ext cx="6677684" cy="5356394"/>
          </a:xfrm>
        </p:spPr>
        <p:txBody>
          <a:bodyPr/>
          <a:lstStyle/>
          <a:p>
            <a:pPr marL="0" indent="0">
              <a:buNone/>
            </a:pPr>
            <a:r>
              <a:rPr lang="en-GB" b="1" dirty="0"/>
              <a:t> Bacteriostatic antibiotics</a:t>
            </a:r>
          </a:p>
          <a:p>
            <a:r>
              <a:rPr lang="en-GB" dirty="0"/>
              <a:t>Tetracycline</a:t>
            </a:r>
          </a:p>
          <a:p>
            <a:r>
              <a:rPr lang="en-GB" dirty="0" err="1"/>
              <a:t>Chlorampenicol</a:t>
            </a:r>
            <a:endParaRPr lang="en-GB" dirty="0"/>
          </a:p>
          <a:p>
            <a:r>
              <a:rPr lang="en-GB" dirty="0"/>
              <a:t>Erythromycin</a:t>
            </a:r>
          </a:p>
          <a:p>
            <a:r>
              <a:rPr lang="en-GB" dirty="0" err="1"/>
              <a:t>Lincomycin</a:t>
            </a:r>
            <a:endParaRPr lang="en-GB" dirty="0"/>
          </a:p>
          <a:p>
            <a:pPr marL="0" indent="0">
              <a:buNone/>
            </a:pPr>
            <a:r>
              <a:rPr lang="en-GB" b="1" dirty="0"/>
              <a:t> Bacteriocidal antibiotics</a:t>
            </a:r>
          </a:p>
          <a:p>
            <a:r>
              <a:rPr lang="en-GB" dirty="0"/>
              <a:t>Cephalosporin</a:t>
            </a:r>
          </a:p>
          <a:p>
            <a:r>
              <a:rPr lang="en-GB" dirty="0"/>
              <a:t>Penicillin</a:t>
            </a:r>
          </a:p>
          <a:p>
            <a:r>
              <a:rPr lang="en-GB" dirty="0"/>
              <a:t>Erythromycin</a:t>
            </a:r>
          </a:p>
          <a:p>
            <a:r>
              <a:rPr lang="en-GB" dirty="0"/>
              <a:t>Aminoglycosides</a:t>
            </a:r>
          </a:p>
          <a:p>
            <a:r>
              <a:rPr lang="en-GB" dirty="0" err="1"/>
              <a:t>Cotrimoxazole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29339-1C74-4825-ADEB-BCD7E13EFC81}" type="datetime1">
              <a:rPr lang="da-DK" smtClean="0"/>
              <a:t>04.08.2025</a:t>
            </a:fld>
            <a:endParaRPr lang="da-DK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7</a:t>
            </a:fld>
            <a:endParaRPr lang="da-DK" dirty="0"/>
          </a:p>
        </p:txBody>
      </p:sp>
      <p:pic>
        <p:nvPicPr>
          <p:cNvPr id="3074" name="Picture 2" descr="Antibiotics, explained - NPS MedicineWis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4840" y="2345778"/>
            <a:ext cx="4609247" cy="2876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95832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Antibiotics resistance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the concentration of drug requires to inhibit or kill the microorganism is greater than normal use then the microorganism is considered to be </a:t>
            </a:r>
            <a:r>
              <a:rPr lang="en-GB" dirty="0"/>
              <a:t>resistant to the drug.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OR</a:t>
            </a:r>
          </a:p>
          <a:p>
            <a:endParaRPr lang="en-US" dirty="0"/>
          </a:p>
          <a:p>
            <a:r>
              <a:rPr lang="en-US" dirty="0"/>
              <a:t>The ability of a microorganism to produce a protein that disables an antibiotic or prevents transport of the antibiotic into the cell.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29339-1C74-4825-ADEB-BCD7E13EFC81}" type="datetime1">
              <a:rPr lang="da-DK" smtClean="0"/>
              <a:t>04.08.2025</a:t>
            </a:fld>
            <a:endParaRPr lang="da-DK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8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4073250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0658" y="533261"/>
            <a:ext cx="10237809" cy="865186"/>
          </a:xfrm>
        </p:spPr>
        <p:txBody>
          <a:bodyPr/>
          <a:lstStyle/>
          <a:p>
            <a:r>
              <a:rPr lang="en-GB" dirty="0"/>
              <a:t>Selected Antimicrobial resistance genes and efflux pumps 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29339-1C74-4825-ADEB-BCD7E13EFC81}" type="datetime1">
              <a:rPr lang="da-DK" smtClean="0"/>
              <a:t>04.08.2025</a:t>
            </a:fld>
            <a:endParaRPr lang="da-DK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A926C-488A-4E3E-9C21-57CAA120E114}" type="slidenum">
              <a:rPr lang="da-DK" smtClean="0"/>
              <a:t>9</a:t>
            </a:fld>
            <a:endParaRPr lang="da-DK" dirty="0"/>
          </a:p>
        </p:txBody>
      </p:sp>
      <p:pic>
        <p:nvPicPr>
          <p:cNvPr id="11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0880" y="1556270"/>
            <a:ext cx="8595985" cy="4835242"/>
          </a:xfrm>
        </p:spPr>
      </p:pic>
      <p:sp>
        <p:nvSpPr>
          <p:cNvPr id="12" name="Oval 11"/>
          <p:cNvSpPr/>
          <p:nvPr/>
        </p:nvSpPr>
        <p:spPr>
          <a:xfrm>
            <a:off x="3583737" y="4380073"/>
            <a:ext cx="2622331" cy="512380"/>
          </a:xfrm>
          <a:prstGeom prst="ellipse">
            <a:avLst/>
          </a:prstGeom>
          <a:noFill/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57991867"/>
              </p:ext>
            </p:extLst>
          </p:nvPr>
        </p:nvGraphicFramePr>
        <p:xfrm>
          <a:off x="427038" y="1671638"/>
          <a:ext cx="1039812" cy="12112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5" imgW="6705600" imgH="7810500" progId="Word.Document.12">
                  <p:embed/>
                </p:oleObj>
              </mc:Choice>
              <mc:Fallback>
                <p:oleObj name="Document" r:id="rId5" imgW="6705600" imgH="78105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27038" y="1671638"/>
                        <a:ext cx="1039812" cy="12112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41528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theme/theme1.xml><?xml version="1.0" encoding="utf-8"?>
<a:theme xmlns:a="http://schemas.openxmlformats.org/drawingml/2006/main" name="Brugerdefineret design">
  <a:themeElements>
    <a:clrScheme name="KU 2016">
      <a:dk1>
        <a:sysClr val="windowText" lastClr="000000"/>
      </a:dk1>
      <a:lt1>
        <a:sysClr val="window" lastClr="FFFFFF"/>
      </a:lt1>
      <a:dk2>
        <a:srgbClr val="6E6E6E"/>
      </a:dk2>
      <a:lt2>
        <a:srgbClr val="E7E6E6"/>
      </a:lt2>
      <a:accent1>
        <a:srgbClr val="A31D20"/>
      </a:accent1>
      <a:accent2>
        <a:srgbClr val="7B7B7B"/>
      </a:accent2>
      <a:accent3>
        <a:srgbClr val="D49F3A"/>
      </a:accent3>
      <a:accent4>
        <a:srgbClr val="42759B"/>
      </a:accent4>
      <a:accent5>
        <a:srgbClr val="79ADB1"/>
      </a:accent5>
      <a:accent6>
        <a:srgbClr val="779921"/>
      </a:accent6>
      <a:hlink>
        <a:srgbClr val="A31D20"/>
      </a:hlink>
      <a:folHlink>
        <a:srgbClr val="000000"/>
      </a:folHlink>
    </a:clrScheme>
    <a:fontScheme name="KU2016">
      <a:majorFont>
        <a:latin typeface="Microsoft New Tai Lue"/>
        <a:ea typeface=""/>
        <a:cs typeface=""/>
      </a:majorFont>
      <a:minorFont>
        <a:latin typeface="Microsoft New Tai Lue"/>
        <a:ea typeface=""/>
        <a:cs typeface="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16x9_DK_lille.potx" id="{BE9C15E7-90F8-4CF2-8B96-2848F515C8F5}" vid="{DD010ABE-EF93-4421-BF04-578FEEDB9FA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tema">
  <a:themeElements>
    <a:clrScheme name="Kont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ont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6a2630e2-1ac5-455e-8217-0156b1936a76}" enabled="1" method="Standard" siteId="{a3927f91-cda1-4696-af89-8c9f1ceffa91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0</TotalTime>
  <Words>439</Words>
  <Application>Microsoft Macintosh PowerPoint</Application>
  <PresentationFormat>Widescreen</PresentationFormat>
  <Paragraphs>114</Paragraphs>
  <Slides>10</Slides>
  <Notes>9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0" baseType="lpstr">
      <vt:lpstr>Abadi</vt:lpstr>
      <vt:lpstr>Agency FB</vt:lpstr>
      <vt:lpstr>Aptos</vt:lpstr>
      <vt:lpstr>Arial</vt:lpstr>
      <vt:lpstr>Calibri</vt:lpstr>
      <vt:lpstr>Microsoft New Tai Lue</vt:lpstr>
      <vt:lpstr>Verdana</vt:lpstr>
      <vt:lpstr>Wingdings</vt:lpstr>
      <vt:lpstr>Brugerdefineret design</vt:lpstr>
      <vt:lpstr>Microsoft Word Document</vt:lpstr>
      <vt:lpstr> Antimicrobials and resistance genes</vt:lpstr>
      <vt:lpstr>PowerPoint Presentation</vt:lpstr>
      <vt:lpstr>What are antimicrobials and how are they classified </vt:lpstr>
      <vt:lpstr>On the basis of mechanism of action</vt:lpstr>
      <vt:lpstr>On the basis of mechanism of action</vt:lpstr>
      <vt:lpstr>On the basis of spectrum of activity</vt:lpstr>
      <vt:lpstr>On the basis of mode of action</vt:lpstr>
      <vt:lpstr>Antibiotics resistance</vt:lpstr>
      <vt:lpstr>Selected Antimicrobial resistance genes and efflux pumps </vt:lpstr>
      <vt:lpstr>PowerPoint Presentation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2021-02-25T15:05:56Z</dcterms:created>
  <dcterms:modified xsi:type="dcterms:W3CDTF">2025-08-04T16:31:03Z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 by:">
    <vt:lpwstr>www.skabelon.dk</vt:lpwstr>
  </property>
  <property fmtid="{D5CDD505-2E9C-101B-9397-08002B2CF9AE}" pid="3" name="SD_DocumentLanguage">
    <vt:lpwstr>da-DK</vt:lpwstr>
  </property>
  <property fmtid="{D5CDD505-2E9C-101B-9397-08002B2CF9AE}" pid="4" name="MSIP_Label_6a2630e2-1ac5-455e-8217-0156b1936a76_Enabled">
    <vt:lpwstr>true</vt:lpwstr>
  </property>
  <property fmtid="{D5CDD505-2E9C-101B-9397-08002B2CF9AE}" pid="5" name="MSIP_Label_6a2630e2-1ac5-455e-8217-0156b1936a76_SetDate">
    <vt:lpwstr>2023-04-02T18:52:31Z</vt:lpwstr>
  </property>
  <property fmtid="{D5CDD505-2E9C-101B-9397-08002B2CF9AE}" pid="6" name="MSIP_Label_6a2630e2-1ac5-455e-8217-0156b1936a76_Method">
    <vt:lpwstr>Standard</vt:lpwstr>
  </property>
  <property fmtid="{D5CDD505-2E9C-101B-9397-08002B2CF9AE}" pid="7" name="MSIP_Label_6a2630e2-1ac5-455e-8217-0156b1936a76_Name">
    <vt:lpwstr>Notclass</vt:lpwstr>
  </property>
  <property fmtid="{D5CDD505-2E9C-101B-9397-08002B2CF9AE}" pid="8" name="MSIP_Label_6a2630e2-1ac5-455e-8217-0156b1936a76_SiteId">
    <vt:lpwstr>a3927f91-cda1-4696-af89-8c9f1ceffa91</vt:lpwstr>
  </property>
  <property fmtid="{D5CDD505-2E9C-101B-9397-08002B2CF9AE}" pid="9" name="MSIP_Label_6a2630e2-1ac5-455e-8217-0156b1936a76_ActionId">
    <vt:lpwstr>b2610f8e-0547-46ae-a478-bb4fa26ea9d4</vt:lpwstr>
  </property>
  <property fmtid="{D5CDD505-2E9C-101B-9397-08002B2CF9AE}" pid="10" name="MSIP_Label_6a2630e2-1ac5-455e-8217-0156b1936a76_ContentBits">
    <vt:lpwstr>0</vt:lpwstr>
  </property>
</Properties>
</file>

<file path=docProps/thumbnail.jpeg>
</file>